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3"/>
  </p:notesMasterIdLst>
  <p:sldIdLst>
    <p:sldId id="483" r:id="rId2"/>
    <p:sldId id="272" r:id="rId3"/>
    <p:sldId id="484" r:id="rId4"/>
    <p:sldId id="485" r:id="rId5"/>
    <p:sldId id="486" r:id="rId6"/>
    <p:sldId id="614" r:id="rId7"/>
    <p:sldId id="487" r:id="rId8"/>
    <p:sldId id="488" r:id="rId9"/>
    <p:sldId id="489" r:id="rId10"/>
    <p:sldId id="612" r:id="rId11"/>
    <p:sldId id="492" r:id="rId12"/>
    <p:sldId id="491" r:id="rId13"/>
    <p:sldId id="493" r:id="rId14"/>
    <p:sldId id="494" r:id="rId15"/>
    <p:sldId id="495" r:id="rId16"/>
    <p:sldId id="496" r:id="rId17"/>
    <p:sldId id="497" r:id="rId18"/>
    <p:sldId id="498" r:id="rId19"/>
    <p:sldId id="499" r:id="rId20"/>
    <p:sldId id="500" r:id="rId21"/>
    <p:sldId id="502" r:id="rId22"/>
    <p:sldId id="617" r:id="rId23"/>
    <p:sldId id="616" r:id="rId24"/>
    <p:sldId id="503" r:id="rId25"/>
    <p:sldId id="504" r:id="rId26"/>
    <p:sldId id="505" r:id="rId27"/>
    <p:sldId id="506" r:id="rId28"/>
    <p:sldId id="507" r:id="rId29"/>
    <p:sldId id="508" r:id="rId30"/>
    <p:sldId id="509" r:id="rId31"/>
    <p:sldId id="510" r:id="rId32"/>
    <p:sldId id="511" r:id="rId33"/>
    <p:sldId id="512" r:id="rId34"/>
    <p:sldId id="513" r:id="rId35"/>
    <p:sldId id="514" r:id="rId36"/>
    <p:sldId id="524" r:id="rId37"/>
    <p:sldId id="615" r:id="rId38"/>
    <p:sldId id="613" r:id="rId39"/>
    <p:sldId id="525" r:id="rId40"/>
    <p:sldId id="526" r:id="rId41"/>
    <p:sldId id="515" r:id="rId42"/>
    <p:sldId id="516" r:id="rId43"/>
    <p:sldId id="518" r:id="rId44"/>
    <p:sldId id="517" r:id="rId45"/>
    <p:sldId id="520" r:id="rId46"/>
    <p:sldId id="519" r:id="rId47"/>
    <p:sldId id="521" r:id="rId48"/>
    <p:sldId id="522" r:id="rId49"/>
    <p:sldId id="523" r:id="rId50"/>
    <p:sldId id="557" r:id="rId51"/>
    <p:sldId id="527" r:id="rId52"/>
    <p:sldId id="529" r:id="rId53"/>
    <p:sldId id="530" r:id="rId54"/>
    <p:sldId id="531" r:id="rId55"/>
    <p:sldId id="532" r:id="rId56"/>
    <p:sldId id="533" r:id="rId57"/>
    <p:sldId id="534" r:id="rId58"/>
    <p:sldId id="540" r:id="rId59"/>
    <p:sldId id="536" r:id="rId60"/>
    <p:sldId id="537" r:id="rId61"/>
    <p:sldId id="538" r:id="rId62"/>
    <p:sldId id="539" r:id="rId63"/>
    <p:sldId id="541" r:id="rId64"/>
    <p:sldId id="543" r:id="rId65"/>
    <p:sldId id="544" r:id="rId66"/>
    <p:sldId id="550" r:id="rId67"/>
    <p:sldId id="545" r:id="rId68"/>
    <p:sldId id="546" r:id="rId69"/>
    <p:sldId id="547" r:id="rId70"/>
    <p:sldId id="549" r:id="rId71"/>
    <p:sldId id="548" r:id="rId72"/>
    <p:sldId id="551" r:id="rId73"/>
    <p:sldId id="552" r:id="rId74"/>
    <p:sldId id="553" r:id="rId75"/>
    <p:sldId id="554" r:id="rId76"/>
    <p:sldId id="555" r:id="rId77"/>
    <p:sldId id="564" r:id="rId78"/>
    <p:sldId id="568" r:id="rId79"/>
    <p:sldId id="565" r:id="rId80"/>
    <p:sldId id="566" r:id="rId81"/>
    <p:sldId id="567" r:id="rId82"/>
    <p:sldId id="569" r:id="rId83"/>
    <p:sldId id="570" r:id="rId84"/>
    <p:sldId id="571" r:id="rId85"/>
    <p:sldId id="572" r:id="rId86"/>
    <p:sldId id="573" r:id="rId87"/>
    <p:sldId id="542" r:id="rId88"/>
    <p:sldId id="556" r:id="rId89"/>
    <p:sldId id="558" r:id="rId90"/>
    <p:sldId id="559" r:id="rId91"/>
    <p:sldId id="560" r:id="rId92"/>
    <p:sldId id="561" r:id="rId93"/>
    <p:sldId id="562" r:id="rId94"/>
    <p:sldId id="563" r:id="rId95"/>
    <p:sldId id="574" r:id="rId96"/>
    <p:sldId id="579" r:id="rId97"/>
    <p:sldId id="575" r:id="rId98"/>
    <p:sldId id="576" r:id="rId99"/>
    <p:sldId id="577" r:id="rId100"/>
    <p:sldId id="578" r:id="rId101"/>
    <p:sldId id="580" r:id="rId102"/>
    <p:sldId id="581" r:id="rId103"/>
    <p:sldId id="582" r:id="rId104"/>
    <p:sldId id="585" r:id="rId105"/>
    <p:sldId id="584" r:id="rId106"/>
    <p:sldId id="586" r:id="rId107"/>
    <p:sldId id="588" r:id="rId108"/>
    <p:sldId id="587" r:id="rId109"/>
    <p:sldId id="589" r:id="rId110"/>
    <p:sldId id="591" r:id="rId111"/>
    <p:sldId id="590" r:id="rId112"/>
    <p:sldId id="593" r:id="rId113"/>
    <p:sldId id="594" r:id="rId114"/>
    <p:sldId id="592" r:id="rId115"/>
    <p:sldId id="595" r:id="rId116"/>
    <p:sldId id="596" r:id="rId117"/>
    <p:sldId id="597" r:id="rId118"/>
    <p:sldId id="598" r:id="rId119"/>
    <p:sldId id="599" r:id="rId120"/>
    <p:sldId id="600" r:id="rId121"/>
    <p:sldId id="601" r:id="rId122"/>
    <p:sldId id="602" r:id="rId123"/>
    <p:sldId id="603" r:id="rId124"/>
    <p:sldId id="604" r:id="rId125"/>
    <p:sldId id="605" r:id="rId126"/>
    <p:sldId id="606" r:id="rId127"/>
    <p:sldId id="607" r:id="rId128"/>
    <p:sldId id="608" r:id="rId129"/>
    <p:sldId id="609" r:id="rId130"/>
    <p:sldId id="610" r:id="rId131"/>
    <p:sldId id="611" r:id="rId13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4" autoAdjust="0"/>
    <p:restoredTop sz="94820" autoAdjust="0"/>
  </p:normalViewPr>
  <p:slideViewPr>
    <p:cSldViewPr>
      <p:cViewPr varScale="1">
        <p:scale>
          <a:sx n="64" d="100"/>
          <a:sy n="64" d="100"/>
        </p:scale>
        <p:origin x="-147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1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4576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075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76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576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4576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7D29363F-24A5-4EF8-8CFA-8C628E4333FC}" type="slidenum">
              <a:rPr lang="en-US" altLang="zh-CN"/>
              <a:pPr>
                <a:defRPr/>
              </a:pPr>
              <a:t>‹#›</a:t>
            </a:fld>
            <a:endParaRPr lang="en-US" altLang="zh-CN"/>
          </a:p>
        </p:txBody>
      </p:sp>
    </p:spTree>
    <p:extLst>
      <p:ext uri="{BB962C8B-B14F-4D97-AF65-F5344CB8AC3E}">
        <p14:creationId xmlns:p14="http://schemas.microsoft.com/office/powerpoint/2010/main" val="20872628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en-GB" altLang="en-US" smtClean="0"/>
            </a:p>
          </p:txBody>
        </p:sp>
      </p:grpSp>
      <p:sp>
        <p:nvSpPr>
          <p:cNvPr id="20492" name="Rectangle 12"/>
          <p:cNvSpPr>
            <a:spLocks noGrp="1" noChangeArrowheads="1"/>
          </p:cNvSpPr>
          <p:nvPr>
            <p:ph type="ctrTitle"/>
          </p:nvPr>
        </p:nvSpPr>
        <p:spPr>
          <a:xfrm>
            <a:off x="990600" y="1828800"/>
            <a:ext cx="7772400" cy="1143000"/>
          </a:xfrm>
        </p:spPr>
        <p:txBody>
          <a:bodyPr/>
          <a:lstStyle>
            <a:lvl1pPr>
              <a:defRPr/>
            </a:lvl1pPr>
          </a:lstStyle>
          <a:p>
            <a:pPr lvl="0"/>
            <a:r>
              <a:rPr lang="zh-CN" altLang="en-US" noProof="0" smtClean="0"/>
              <a:t>单击此处编辑母版标题样式</a:t>
            </a:r>
          </a:p>
        </p:txBody>
      </p:sp>
      <p:sp>
        <p:nvSpPr>
          <p:cNvPr id="2049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73BC91B5-643A-4891-B20A-E1A43C60C48F}" type="slidenum">
              <a:rPr lang="en-US" altLang="zh-CN"/>
              <a:pPr>
                <a:defRPr/>
              </a:pPr>
              <a:t>‹#›</a:t>
            </a:fld>
            <a:endParaRPr lang="en-US" altLang="zh-CN"/>
          </a:p>
        </p:txBody>
      </p:sp>
    </p:spTree>
    <p:extLst>
      <p:ext uri="{BB962C8B-B14F-4D97-AF65-F5344CB8AC3E}">
        <p14:creationId xmlns:p14="http://schemas.microsoft.com/office/powerpoint/2010/main" val="64629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B2C644CB-B2A5-45FD-AA2B-89C0D71E7E68}" type="slidenum">
              <a:rPr lang="en-US" altLang="zh-CN"/>
              <a:pPr>
                <a:defRPr/>
              </a:pPr>
              <a:t>‹#›</a:t>
            </a:fld>
            <a:endParaRPr lang="en-US" altLang="zh-CN"/>
          </a:p>
        </p:txBody>
      </p:sp>
    </p:spTree>
    <p:extLst>
      <p:ext uri="{BB962C8B-B14F-4D97-AF65-F5344CB8AC3E}">
        <p14:creationId xmlns:p14="http://schemas.microsoft.com/office/powerpoint/2010/main" val="26841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617538"/>
            <a:ext cx="1951038" cy="55149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150938" y="617538"/>
            <a:ext cx="5700712" cy="5514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692C3DD2-F07C-49AA-95BE-1C133C063891}" type="slidenum">
              <a:rPr lang="en-US" altLang="zh-CN"/>
              <a:pPr>
                <a:defRPr/>
              </a:pPr>
              <a:t>‹#›</a:t>
            </a:fld>
            <a:endParaRPr lang="en-US" altLang="zh-CN"/>
          </a:p>
        </p:txBody>
      </p:sp>
    </p:spTree>
    <p:extLst>
      <p:ext uri="{BB962C8B-B14F-4D97-AF65-F5344CB8AC3E}">
        <p14:creationId xmlns:p14="http://schemas.microsoft.com/office/powerpoint/2010/main" val="165200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50938" y="617538"/>
            <a:ext cx="7804150" cy="5514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7"/>
          <p:cNvSpPr>
            <a:spLocks noGrp="1" noChangeArrowheads="1"/>
          </p:cNvSpPr>
          <p:nvPr>
            <p:ph type="sldNum" sz="quarter" idx="12"/>
          </p:nvPr>
        </p:nvSpPr>
        <p:spPr>
          <a:ln/>
        </p:spPr>
        <p:txBody>
          <a:bodyPr/>
          <a:lstStyle>
            <a:lvl1pPr>
              <a:defRPr/>
            </a:lvl1pPr>
          </a:lstStyle>
          <a:p>
            <a:pPr>
              <a:defRPr/>
            </a:pPr>
            <a:fld id="{4567EBDB-3300-4824-BD4B-D57AAEBB499B}" type="slidenum">
              <a:rPr lang="en-US" altLang="zh-CN"/>
              <a:pPr>
                <a:defRPr/>
              </a:pPr>
              <a:t>‹#›</a:t>
            </a:fld>
            <a:endParaRPr lang="en-US" altLang="zh-CN"/>
          </a:p>
        </p:txBody>
      </p:sp>
    </p:spTree>
    <p:extLst>
      <p:ext uri="{BB962C8B-B14F-4D97-AF65-F5344CB8AC3E}">
        <p14:creationId xmlns:p14="http://schemas.microsoft.com/office/powerpoint/2010/main" val="156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031D5FC3-D259-49F2-9D75-71E785837C17}" type="slidenum">
              <a:rPr lang="en-US" altLang="zh-CN"/>
              <a:pPr>
                <a:defRPr/>
              </a:pPr>
              <a:t>‹#›</a:t>
            </a:fld>
            <a:endParaRPr lang="en-US" altLang="zh-CN"/>
          </a:p>
        </p:txBody>
      </p:sp>
    </p:spTree>
    <p:extLst>
      <p:ext uri="{BB962C8B-B14F-4D97-AF65-F5344CB8AC3E}">
        <p14:creationId xmlns:p14="http://schemas.microsoft.com/office/powerpoint/2010/main" val="129281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BCBF056F-BB57-4553-AEC9-F55B8E4530FB}" type="slidenum">
              <a:rPr lang="en-US" altLang="zh-CN"/>
              <a:pPr>
                <a:defRPr/>
              </a:pPr>
              <a:t>‹#›</a:t>
            </a:fld>
            <a:endParaRPr lang="en-US" altLang="zh-CN"/>
          </a:p>
        </p:txBody>
      </p:sp>
    </p:spTree>
    <p:extLst>
      <p:ext uri="{BB962C8B-B14F-4D97-AF65-F5344CB8AC3E}">
        <p14:creationId xmlns:p14="http://schemas.microsoft.com/office/powerpoint/2010/main" val="363760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D29DF24A-1B9F-4970-8DDC-6BFA2BE3B7DD}" type="slidenum">
              <a:rPr lang="en-US" altLang="zh-CN"/>
              <a:pPr>
                <a:defRPr/>
              </a:pPr>
              <a:t>‹#›</a:t>
            </a:fld>
            <a:endParaRPr lang="en-US" altLang="zh-CN"/>
          </a:p>
        </p:txBody>
      </p:sp>
    </p:spTree>
    <p:extLst>
      <p:ext uri="{BB962C8B-B14F-4D97-AF65-F5344CB8AC3E}">
        <p14:creationId xmlns:p14="http://schemas.microsoft.com/office/powerpoint/2010/main" val="277171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7"/>
          <p:cNvSpPr>
            <a:spLocks noGrp="1" noChangeArrowheads="1"/>
          </p:cNvSpPr>
          <p:nvPr>
            <p:ph type="sldNum" sz="quarter" idx="12"/>
          </p:nvPr>
        </p:nvSpPr>
        <p:spPr>
          <a:ln/>
        </p:spPr>
        <p:txBody>
          <a:bodyPr/>
          <a:lstStyle>
            <a:lvl1pPr>
              <a:defRPr/>
            </a:lvl1pPr>
          </a:lstStyle>
          <a:p>
            <a:pPr>
              <a:defRPr/>
            </a:pPr>
            <a:fld id="{35F30881-0591-4397-B95C-ED6BE1A63264}" type="slidenum">
              <a:rPr lang="en-US" altLang="zh-CN"/>
              <a:pPr>
                <a:defRPr/>
              </a:pPr>
              <a:t>‹#›</a:t>
            </a:fld>
            <a:endParaRPr lang="en-US" altLang="zh-CN"/>
          </a:p>
        </p:txBody>
      </p:sp>
    </p:spTree>
    <p:extLst>
      <p:ext uri="{BB962C8B-B14F-4D97-AF65-F5344CB8AC3E}">
        <p14:creationId xmlns:p14="http://schemas.microsoft.com/office/powerpoint/2010/main" val="1965312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7"/>
          <p:cNvSpPr>
            <a:spLocks noGrp="1" noChangeArrowheads="1"/>
          </p:cNvSpPr>
          <p:nvPr>
            <p:ph type="sldNum" sz="quarter" idx="12"/>
          </p:nvPr>
        </p:nvSpPr>
        <p:spPr>
          <a:ln/>
        </p:spPr>
        <p:txBody>
          <a:bodyPr/>
          <a:lstStyle>
            <a:lvl1pPr>
              <a:defRPr/>
            </a:lvl1pPr>
          </a:lstStyle>
          <a:p>
            <a:pPr>
              <a:defRPr/>
            </a:pPr>
            <a:fld id="{73D678B6-7E02-4060-ADEE-5453D6457FD7}" type="slidenum">
              <a:rPr lang="en-US" altLang="zh-CN"/>
              <a:pPr>
                <a:defRPr/>
              </a:pPr>
              <a:t>‹#›</a:t>
            </a:fld>
            <a:endParaRPr lang="en-US" altLang="zh-CN"/>
          </a:p>
        </p:txBody>
      </p:sp>
    </p:spTree>
    <p:extLst>
      <p:ext uri="{BB962C8B-B14F-4D97-AF65-F5344CB8AC3E}">
        <p14:creationId xmlns:p14="http://schemas.microsoft.com/office/powerpoint/2010/main" val="32285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7"/>
          <p:cNvSpPr>
            <a:spLocks noGrp="1" noChangeArrowheads="1"/>
          </p:cNvSpPr>
          <p:nvPr>
            <p:ph type="sldNum" sz="quarter" idx="12"/>
          </p:nvPr>
        </p:nvSpPr>
        <p:spPr>
          <a:ln/>
        </p:spPr>
        <p:txBody>
          <a:bodyPr/>
          <a:lstStyle>
            <a:lvl1pPr>
              <a:defRPr/>
            </a:lvl1pPr>
          </a:lstStyle>
          <a:p>
            <a:pPr>
              <a:defRPr/>
            </a:pPr>
            <a:fld id="{8567C9D0-23FF-479C-8130-DCCB9812E207}" type="slidenum">
              <a:rPr lang="en-US" altLang="zh-CN"/>
              <a:pPr>
                <a:defRPr/>
              </a:pPr>
              <a:t>‹#›</a:t>
            </a:fld>
            <a:endParaRPr lang="en-US" altLang="zh-CN"/>
          </a:p>
        </p:txBody>
      </p:sp>
    </p:spTree>
    <p:extLst>
      <p:ext uri="{BB962C8B-B14F-4D97-AF65-F5344CB8AC3E}">
        <p14:creationId xmlns:p14="http://schemas.microsoft.com/office/powerpoint/2010/main" val="4138561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C4C4DB8C-D711-4B93-B93C-5B07153EC4AF}" type="slidenum">
              <a:rPr lang="en-US" altLang="zh-CN"/>
              <a:pPr>
                <a:defRPr/>
              </a:pPr>
              <a:t>‹#›</a:t>
            </a:fld>
            <a:endParaRPr lang="en-US" altLang="zh-CN"/>
          </a:p>
        </p:txBody>
      </p:sp>
    </p:spTree>
    <p:extLst>
      <p:ext uri="{BB962C8B-B14F-4D97-AF65-F5344CB8AC3E}">
        <p14:creationId xmlns:p14="http://schemas.microsoft.com/office/powerpoint/2010/main" val="210441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AB23B805-735E-4A67-90D1-C394B62DFA97}" type="slidenum">
              <a:rPr lang="en-US" altLang="zh-CN"/>
              <a:pPr>
                <a:defRPr/>
              </a:pPr>
              <a:t>‹#›</a:t>
            </a:fld>
            <a:endParaRPr lang="en-US" altLang="zh-CN"/>
          </a:p>
        </p:txBody>
      </p:sp>
    </p:spTree>
    <p:extLst>
      <p:ext uri="{BB962C8B-B14F-4D97-AF65-F5344CB8AC3E}">
        <p14:creationId xmlns:p14="http://schemas.microsoft.com/office/powerpoint/2010/main" val="2825760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27" name="Rectangle 1027"/>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28" name="Rectangle 1028"/>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29" name="Rectangle 1029"/>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30" name="Rectangle 1030"/>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31" name="Rectangle 1031"/>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32" name="Rectangle 103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en-US" altLang="en-US" smtClean="0"/>
          </a:p>
        </p:txBody>
      </p:sp>
      <p:sp>
        <p:nvSpPr>
          <p:cNvPr id="1033" name="Rectangle 1033"/>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34"/>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467" name="Rectangle 1035"/>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pPr>
              <a:defRPr/>
            </a:pPr>
            <a:endParaRPr lang="en-US" altLang="zh-CN"/>
          </a:p>
        </p:txBody>
      </p:sp>
      <p:sp>
        <p:nvSpPr>
          <p:cNvPr id="19468" name="Rectangle 1036"/>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pPr>
              <a:defRPr/>
            </a:pPr>
            <a:endParaRPr lang="en-US" altLang="zh-CN"/>
          </a:p>
        </p:txBody>
      </p:sp>
      <p:sp>
        <p:nvSpPr>
          <p:cNvPr id="19469" name="Rectangle 1037"/>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pPr>
              <a:defRPr/>
            </a:pPr>
            <a:fld id="{136BB985-DCC8-483F-B9AB-4581E74422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82"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hdr="0" ftr="0" dt="0"/>
  <p:txStyles>
    <p:titleStyle>
      <a:lvl1pPr algn="l" rtl="0" eaLnBrk="0" fontAlgn="base" hangingPunct="0">
        <a:spcBef>
          <a:spcPct val="0"/>
        </a:spcBef>
        <a:spcAft>
          <a:spcPct val="0"/>
        </a:spcAft>
        <a:defRPr kumimoji="1" sz="4400">
          <a:solidFill>
            <a:schemeClr val="tx2"/>
          </a:solidFill>
          <a:latin typeface="+mj-lt"/>
          <a:ea typeface="宋体" pitchFamily="2" charset="-122"/>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SimSun" pitchFamily="2" charset="-122"/>
        </a:defRPr>
      </a:lvl6pPr>
      <a:lvl7pPr marL="914400" algn="l" rtl="0" fontAlgn="base">
        <a:spcBef>
          <a:spcPct val="0"/>
        </a:spcBef>
        <a:spcAft>
          <a:spcPct val="0"/>
        </a:spcAft>
        <a:defRPr kumimoji="1" sz="4400">
          <a:solidFill>
            <a:schemeClr val="tx2"/>
          </a:solidFill>
          <a:latin typeface="Tahoma" pitchFamily="34" charset="0"/>
          <a:ea typeface="SimSun" pitchFamily="2" charset="-122"/>
        </a:defRPr>
      </a:lvl7pPr>
      <a:lvl8pPr marL="1371600" algn="l" rtl="0" fontAlgn="base">
        <a:spcBef>
          <a:spcPct val="0"/>
        </a:spcBef>
        <a:spcAft>
          <a:spcPct val="0"/>
        </a:spcAft>
        <a:defRPr kumimoji="1" sz="4400">
          <a:solidFill>
            <a:schemeClr val="tx2"/>
          </a:solidFill>
          <a:latin typeface="Tahoma" pitchFamily="34" charset="0"/>
          <a:ea typeface="SimSun" pitchFamily="2" charset="-122"/>
        </a:defRPr>
      </a:lvl8pPr>
      <a:lvl9pPr marL="1828800" algn="l" rtl="0" fontAlgn="base">
        <a:spcBef>
          <a:spcPct val="0"/>
        </a:spcBef>
        <a:spcAft>
          <a:spcPct val="0"/>
        </a:spcAft>
        <a:defRPr kumimoji="1" sz="4400">
          <a:solidFill>
            <a:schemeClr val="tx2"/>
          </a:solidFill>
          <a:latin typeface="Tahoma" pitchFamily="34" charset="0"/>
          <a:ea typeface="SimSun"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宋体"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18.xml"/><Relationship Id="rId4" Type="http://schemas.openxmlformats.org/officeDocument/2006/relationships/slide" Target="slide17.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pPr eaLnBrk="1" hangingPunct="1"/>
            <a:r>
              <a:rPr lang="zh-CN" altLang="en-US" b="1" dirty="0" smtClean="0"/>
              <a:t>软件工程</a:t>
            </a:r>
            <a:endParaRPr lang="en-GB" altLang="en-US" b="1" dirty="0" smtClean="0"/>
          </a:p>
        </p:txBody>
      </p:sp>
      <p:sp>
        <p:nvSpPr>
          <p:cNvPr id="3075" name="Subtitle 2"/>
          <p:cNvSpPr>
            <a:spLocks noGrp="1"/>
          </p:cNvSpPr>
          <p:nvPr>
            <p:ph type="subTitle" idx="1"/>
          </p:nvPr>
        </p:nvSpPr>
        <p:spPr/>
        <p:txBody>
          <a:bodyPr/>
          <a:lstStyle/>
          <a:p>
            <a:pPr eaLnBrk="1" hangingPunct="1"/>
            <a:r>
              <a:rPr lang="zh-CN" altLang="en-US" b="1" smtClean="0"/>
              <a:t>需求工程</a:t>
            </a:r>
            <a:endParaRPr lang="en-GB" altLang="en-US" b="1" smtClean="0"/>
          </a:p>
        </p:txBody>
      </p:sp>
      <p:sp>
        <p:nvSpPr>
          <p:cNvPr id="30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CB902845-F063-418F-8AE1-81BCA111DDCF}" type="slidenum">
              <a:rPr kumimoji="0" lang="en-US" altLang="zh-CN" sz="1400" smtClean="0">
                <a:solidFill>
                  <a:schemeClr val="bg2"/>
                </a:solidFill>
              </a:rPr>
              <a:pPr eaLnBrk="1" hangingPunct="1">
                <a:spcBef>
                  <a:spcPct val="0"/>
                </a:spcBef>
                <a:buClrTx/>
                <a:buSzTx/>
                <a:buFontTx/>
                <a:buNone/>
              </a:pPr>
              <a:t>1</a:t>
            </a:fld>
            <a:endParaRPr kumimoji="0" lang="en-US" altLang="zh-CN" sz="1400" smtClean="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4"/>
          <p:cNvSpPr>
            <a:spLocks noGrp="1"/>
          </p:cNvSpPr>
          <p:nvPr>
            <p:ph type="title"/>
          </p:nvPr>
        </p:nvSpPr>
        <p:spPr/>
        <p:txBody>
          <a:bodyPr/>
          <a:lstStyle/>
          <a:p>
            <a:r>
              <a:rPr lang="zh-CN" altLang="en-US" sz="6000" b="1" dirty="0" smtClean="0">
                <a:solidFill>
                  <a:srgbClr val="FF0000"/>
                </a:solidFill>
              </a:rPr>
              <a:t>课堂测验</a:t>
            </a:r>
            <a:r>
              <a:rPr lang="en-US" altLang="zh-CN" sz="6000" b="1" dirty="0" smtClean="0">
                <a:solidFill>
                  <a:srgbClr val="FF0000"/>
                </a:solidFill>
              </a:rPr>
              <a:t>3</a:t>
            </a:r>
            <a:endParaRPr lang="en-GB" altLang="en-US" sz="6000" b="1" dirty="0" smtClean="0">
              <a:solidFill>
                <a:srgbClr val="FF0000"/>
              </a:solidFill>
            </a:endParaRPr>
          </a:p>
        </p:txBody>
      </p:sp>
      <p:sp>
        <p:nvSpPr>
          <p:cNvPr id="9219" name="Content Placeholder 5"/>
          <p:cNvSpPr>
            <a:spLocks noGrp="1"/>
          </p:cNvSpPr>
          <p:nvPr>
            <p:ph idx="1"/>
          </p:nvPr>
        </p:nvSpPr>
        <p:spPr/>
        <p:txBody>
          <a:bodyPr/>
          <a:lstStyle/>
          <a:p>
            <a:pPr eaLnBrk="1" hangingPunct="1">
              <a:lnSpc>
                <a:spcPct val="90000"/>
              </a:lnSpc>
            </a:pPr>
            <a:r>
              <a:rPr lang="zh-CN" altLang="en-US" dirty="0" smtClean="0">
                <a:latin typeface="Times New Roman" pitchFamily="18" charset="0"/>
              </a:rPr>
              <a:t>在需求层次模型中，按照“从高到低”的次序，下面哪个选项是正确的次序？</a:t>
            </a:r>
            <a:endParaRPr lang="en-US" altLang="zh-CN" dirty="0" smtClean="0">
              <a:latin typeface="Times New Roman" pitchFamily="18" charset="0"/>
            </a:endParaRPr>
          </a:p>
          <a:p>
            <a:pPr lvl="1" eaLnBrk="1" hangingPunct="1">
              <a:lnSpc>
                <a:spcPct val="90000"/>
              </a:lnSpc>
            </a:pPr>
            <a:r>
              <a:rPr lang="zh-CN" altLang="en-US" dirty="0">
                <a:latin typeface="Times New Roman" pitchFamily="18" charset="0"/>
              </a:rPr>
              <a:t>用户需求，业务需求，系统需求</a:t>
            </a:r>
            <a:endParaRPr lang="zh-CN" altLang="en-US" dirty="0" smtClean="0">
              <a:latin typeface="Times New Roman" pitchFamily="18" charset="0"/>
            </a:endParaRPr>
          </a:p>
          <a:p>
            <a:pPr lvl="1" eaLnBrk="1" hangingPunct="1">
              <a:lnSpc>
                <a:spcPct val="90000"/>
              </a:lnSpc>
            </a:pPr>
            <a:r>
              <a:rPr lang="zh-CN" altLang="en-US" dirty="0">
                <a:latin typeface="Times New Roman" pitchFamily="18" charset="0"/>
              </a:rPr>
              <a:t>业务需求，用户需求，系统需求</a:t>
            </a:r>
          </a:p>
          <a:p>
            <a:pPr lvl="1" eaLnBrk="1" hangingPunct="1">
              <a:lnSpc>
                <a:spcPct val="90000"/>
              </a:lnSpc>
            </a:pPr>
            <a:r>
              <a:rPr lang="zh-CN" altLang="en-US" dirty="0" smtClean="0">
                <a:latin typeface="Times New Roman" pitchFamily="18" charset="0"/>
              </a:rPr>
              <a:t>用户需求</a:t>
            </a:r>
            <a:r>
              <a:rPr lang="zh-CN" altLang="en-US" dirty="0">
                <a:latin typeface="Times New Roman" pitchFamily="18" charset="0"/>
              </a:rPr>
              <a:t>，</a:t>
            </a:r>
            <a:r>
              <a:rPr lang="zh-CN" altLang="en-US" dirty="0" smtClean="0">
                <a:latin typeface="Times New Roman" pitchFamily="18" charset="0"/>
              </a:rPr>
              <a:t>系统需求，</a:t>
            </a:r>
            <a:r>
              <a:rPr lang="zh-CN" altLang="en-US" dirty="0">
                <a:latin typeface="Times New Roman" pitchFamily="18" charset="0"/>
              </a:rPr>
              <a:t>业务</a:t>
            </a:r>
            <a:r>
              <a:rPr lang="zh-CN" altLang="en-US" dirty="0" smtClean="0">
                <a:latin typeface="Times New Roman" pitchFamily="18" charset="0"/>
              </a:rPr>
              <a:t>需求</a:t>
            </a:r>
            <a:endParaRPr lang="zh-CN" altLang="en-US" dirty="0">
              <a:latin typeface="Times New Roman" pitchFamily="18" charset="0"/>
            </a:endParaRPr>
          </a:p>
          <a:p>
            <a:pPr lvl="1" eaLnBrk="1" hangingPunct="1">
              <a:lnSpc>
                <a:spcPct val="90000"/>
              </a:lnSpc>
            </a:pPr>
            <a:r>
              <a:rPr lang="zh-CN" altLang="en-US" dirty="0">
                <a:latin typeface="Times New Roman" pitchFamily="18" charset="0"/>
              </a:rPr>
              <a:t>业务</a:t>
            </a:r>
            <a:r>
              <a:rPr lang="zh-CN" altLang="en-US" dirty="0" smtClean="0">
                <a:latin typeface="Times New Roman" pitchFamily="18" charset="0"/>
              </a:rPr>
              <a:t>需求</a:t>
            </a:r>
            <a:r>
              <a:rPr lang="zh-CN" altLang="en-US" dirty="0">
                <a:latin typeface="Times New Roman" pitchFamily="18" charset="0"/>
              </a:rPr>
              <a:t>，系统需求</a:t>
            </a:r>
            <a:r>
              <a:rPr lang="zh-CN" altLang="en-US" dirty="0" smtClean="0">
                <a:latin typeface="Times New Roman" pitchFamily="18" charset="0"/>
              </a:rPr>
              <a:t>，用户需求</a:t>
            </a:r>
            <a:endParaRPr lang="zh-CN" altLang="en-US" dirty="0">
              <a:latin typeface="Times New Roman" pitchFamily="18" charset="0"/>
            </a:endParaRPr>
          </a:p>
        </p:txBody>
      </p:sp>
      <p:sp>
        <p:nvSpPr>
          <p:cNvPr id="922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8E898E1-A67B-48ED-88FD-31A8A9BC70A3}" type="slidenum">
              <a:rPr kumimoji="0" lang="en-US" altLang="zh-CN" sz="1400" smtClean="0"/>
              <a:pPr eaLnBrk="1" hangingPunct="1">
                <a:spcBef>
                  <a:spcPct val="0"/>
                </a:spcBef>
                <a:buClrTx/>
                <a:buSzTx/>
                <a:buFontTx/>
                <a:buNone/>
              </a:pPr>
              <a:t>10</a:t>
            </a:fld>
            <a:endParaRPr kumimoji="0" lang="en-US" altLang="zh-CN" sz="1400" smtClean="0"/>
          </a:p>
        </p:txBody>
      </p:sp>
    </p:spTree>
    <p:extLst>
      <p:ext uri="{BB962C8B-B14F-4D97-AF65-F5344CB8AC3E}">
        <p14:creationId xmlns:p14="http://schemas.microsoft.com/office/powerpoint/2010/main" val="626189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4"/>
          <p:cNvSpPr>
            <a:spLocks noGrp="1"/>
          </p:cNvSpPr>
          <p:nvPr>
            <p:ph type="title"/>
          </p:nvPr>
        </p:nvSpPr>
        <p:spPr/>
        <p:txBody>
          <a:bodyPr/>
          <a:lstStyle/>
          <a:p>
            <a:r>
              <a:rPr lang="zh-CN" altLang="en-US" b="1" smtClean="0"/>
              <a:t>第三层</a:t>
            </a:r>
            <a:r>
              <a:rPr lang="en-US" altLang="zh-CN" b="1" smtClean="0"/>
              <a:t>DFD</a:t>
            </a:r>
            <a:br>
              <a:rPr lang="en-US" altLang="zh-CN" b="1" smtClean="0"/>
            </a:br>
            <a:r>
              <a:rPr lang="en-US" altLang="zh-CN" b="1" smtClean="0"/>
              <a:t>—</a:t>
            </a:r>
            <a:r>
              <a:rPr lang="zh-CN" altLang="en-US" b="1" smtClean="0"/>
              <a:t>采购</a:t>
            </a:r>
          </a:p>
        </p:txBody>
      </p:sp>
      <p:sp>
        <p:nvSpPr>
          <p:cNvPr id="9933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2CB1B01-4B71-4EB5-B418-5CC6345968CE}" type="slidenum">
              <a:rPr kumimoji="0" lang="en-US" altLang="zh-CN" sz="1400" smtClean="0"/>
              <a:pPr eaLnBrk="1" hangingPunct="1">
                <a:spcBef>
                  <a:spcPct val="0"/>
                </a:spcBef>
                <a:buClrTx/>
                <a:buSzTx/>
                <a:buFontTx/>
                <a:buNone/>
              </a:pPr>
              <a:t>100</a:t>
            </a:fld>
            <a:endParaRPr kumimoji="0" lang="en-US" altLang="zh-CN" sz="1400" smtClean="0"/>
          </a:p>
        </p:txBody>
      </p:sp>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6913562"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4"/>
          <p:cNvSpPr>
            <a:spLocks noGrp="1"/>
          </p:cNvSpPr>
          <p:nvPr>
            <p:ph type="title"/>
          </p:nvPr>
        </p:nvSpPr>
        <p:spPr/>
        <p:txBody>
          <a:bodyPr/>
          <a:lstStyle/>
          <a:p>
            <a:r>
              <a:rPr lang="zh-CN" altLang="en-US" b="1" smtClean="0"/>
              <a:t>面向对象需求模型</a:t>
            </a:r>
          </a:p>
        </p:txBody>
      </p:sp>
      <p:sp>
        <p:nvSpPr>
          <p:cNvPr id="100355" name="Content Placeholder 1"/>
          <p:cNvSpPr>
            <a:spLocks noGrp="1"/>
          </p:cNvSpPr>
          <p:nvPr>
            <p:ph idx="1"/>
          </p:nvPr>
        </p:nvSpPr>
        <p:spPr/>
        <p:txBody>
          <a:bodyPr/>
          <a:lstStyle/>
          <a:p>
            <a:r>
              <a:rPr lang="zh-CN" altLang="en-US" b="1" smtClean="0"/>
              <a:t>面向对象需求模型包括</a:t>
            </a:r>
            <a:endParaRPr lang="en-US" altLang="zh-CN" b="1" smtClean="0"/>
          </a:p>
          <a:p>
            <a:pPr lvl="1"/>
            <a:r>
              <a:rPr lang="zh-CN" altLang="en-US" b="1" smtClean="0"/>
              <a:t>用例图和用例规约</a:t>
            </a:r>
            <a:endParaRPr lang="en-US" altLang="zh-CN" b="1" smtClean="0"/>
          </a:p>
          <a:p>
            <a:pPr lvl="1"/>
            <a:r>
              <a:rPr lang="zh-CN" altLang="en-US" b="1" smtClean="0"/>
              <a:t>补充规约</a:t>
            </a:r>
            <a:endParaRPr lang="en-US" altLang="zh-CN" b="1" smtClean="0"/>
          </a:p>
          <a:p>
            <a:pPr lvl="1"/>
            <a:r>
              <a:rPr lang="zh-CN" altLang="en-US" b="1" smtClean="0"/>
              <a:t>术语表</a:t>
            </a:r>
            <a:endParaRPr lang="en-GB" altLang="en-US" b="1" smtClean="0"/>
          </a:p>
        </p:txBody>
      </p:sp>
      <p:sp>
        <p:nvSpPr>
          <p:cNvPr id="10035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8D028AFA-7CFD-4850-A2AA-D9112BFDDB5E}" type="slidenum">
              <a:rPr kumimoji="0" lang="en-US" altLang="zh-CN" sz="1400" smtClean="0"/>
              <a:pPr eaLnBrk="1" hangingPunct="1">
                <a:spcBef>
                  <a:spcPct val="0"/>
                </a:spcBef>
                <a:buClrTx/>
                <a:buSzTx/>
                <a:buFontTx/>
                <a:buNone/>
              </a:pPr>
              <a:t>101</a:t>
            </a:fld>
            <a:endParaRPr kumimoji="0" lang="en-US" altLang="zh-CN" sz="14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4"/>
          <p:cNvSpPr>
            <a:spLocks noGrp="1"/>
          </p:cNvSpPr>
          <p:nvPr>
            <p:ph type="title"/>
          </p:nvPr>
        </p:nvSpPr>
        <p:spPr/>
        <p:txBody>
          <a:bodyPr/>
          <a:lstStyle/>
          <a:p>
            <a:r>
              <a:rPr lang="zh-CN" altLang="en-US" b="1" smtClean="0"/>
              <a:t>用例图</a:t>
            </a:r>
          </a:p>
        </p:txBody>
      </p:sp>
      <p:sp>
        <p:nvSpPr>
          <p:cNvPr id="101379" name="Content Placeholder 1"/>
          <p:cNvSpPr>
            <a:spLocks noGrp="1"/>
          </p:cNvSpPr>
          <p:nvPr>
            <p:ph idx="1"/>
          </p:nvPr>
        </p:nvSpPr>
        <p:spPr/>
        <p:txBody>
          <a:bodyPr/>
          <a:lstStyle/>
          <a:p>
            <a:r>
              <a:rPr lang="zh-CN" altLang="en-US" b="1" smtClean="0"/>
              <a:t>用例图描述了软件系统同外部参与者之间的交互。</a:t>
            </a:r>
            <a:endParaRPr lang="en-US" altLang="zh-CN" b="1" smtClean="0"/>
          </a:p>
          <a:p>
            <a:r>
              <a:rPr lang="zh-CN" altLang="en-US" b="1" smtClean="0"/>
              <a:t>用例是从外部可见的一个系统功能。</a:t>
            </a:r>
            <a:endParaRPr lang="en-US" altLang="zh-CN" b="1" smtClean="0"/>
          </a:p>
          <a:p>
            <a:r>
              <a:rPr lang="zh-CN" altLang="en-US" b="1" smtClean="0"/>
              <a:t>参与者是与系统交互的任意实体。</a:t>
            </a:r>
            <a:endParaRPr lang="en-GB" altLang="en-US" b="1" smtClean="0"/>
          </a:p>
        </p:txBody>
      </p:sp>
      <p:sp>
        <p:nvSpPr>
          <p:cNvPr id="10138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A80A4F0-2D12-438F-9469-67F26C1D279F}" type="slidenum">
              <a:rPr kumimoji="0" lang="en-US" altLang="zh-CN" sz="1400" smtClean="0"/>
              <a:pPr eaLnBrk="1" hangingPunct="1">
                <a:spcBef>
                  <a:spcPct val="0"/>
                </a:spcBef>
                <a:buClrTx/>
                <a:buSzTx/>
                <a:buFontTx/>
                <a:buNone/>
              </a:pPr>
              <a:t>102</a:t>
            </a:fld>
            <a:endParaRPr kumimoji="0" lang="en-US" altLang="zh-CN" sz="1400" smtClean="0"/>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365625"/>
            <a:ext cx="6327775" cy="242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fade">
                                      <p:cBhvr>
                                        <p:cTn id="7" dur="1000"/>
                                        <p:tgtEl>
                                          <p:spTgt spid="114690"/>
                                        </p:tgtEl>
                                      </p:cBhvr>
                                    </p:animEffect>
                                    <p:anim calcmode="lin" valueType="num">
                                      <p:cBhvr>
                                        <p:cTn id="8" dur="1000" fill="hold"/>
                                        <p:tgtEl>
                                          <p:spTgt spid="114690"/>
                                        </p:tgtEl>
                                        <p:attrNameLst>
                                          <p:attrName>ppt_x</p:attrName>
                                        </p:attrNameLst>
                                      </p:cBhvr>
                                      <p:tavLst>
                                        <p:tav tm="0">
                                          <p:val>
                                            <p:strVal val="#ppt_x"/>
                                          </p:val>
                                        </p:tav>
                                        <p:tav tm="100000">
                                          <p:val>
                                            <p:strVal val="#ppt_x"/>
                                          </p:val>
                                        </p:tav>
                                      </p:tavLst>
                                    </p:anim>
                                    <p:anim calcmode="lin" valueType="num">
                                      <p:cBhvr>
                                        <p:cTn id="9" dur="1000" fill="hold"/>
                                        <p:tgtEl>
                                          <p:spTgt spid="114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4"/>
          <p:cNvSpPr>
            <a:spLocks noGrp="1"/>
          </p:cNvSpPr>
          <p:nvPr>
            <p:ph type="title"/>
          </p:nvPr>
        </p:nvSpPr>
        <p:spPr/>
        <p:txBody>
          <a:bodyPr/>
          <a:lstStyle/>
          <a:p>
            <a:r>
              <a:rPr lang="zh-CN" altLang="en-US" b="1" smtClean="0"/>
              <a:t>用例之间的关系</a:t>
            </a:r>
          </a:p>
        </p:txBody>
      </p:sp>
      <p:sp>
        <p:nvSpPr>
          <p:cNvPr id="102403" name="Content Placeholder 1"/>
          <p:cNvSpPr>
            <a:spLocks noGrp="1"/>
          </p:cNvSpPr>
          <p:nvPr>
            <p:ph idx="1"/>
          </p:nvPr>
        </p:nvSpPr>
        <p:spPr/>
        <p:txBody>
          <a:bodyPr/>
          <a:lstStyle/>
          <a:p>
            <a:r>
              <a:rPr lang="zh-CN" altLang="en-US" b="1" dirty="0" smtClean="0"/>
              <a:t>扩展</a:t>
            </a:r>
            <a:r>
              <a:rPr lang="en-US" altLang="zh-CN" b="1" dirty="0" smtClean="0"/>
              <a:t>(extend)</a:t>
            </a:r>
          </a:p>
          <a:p>
            <a:r>
              <a:rPr lang="zh-CN" altLang="en-US" b="1" dirty="0" smtClean="0"/>
              <a:t>包含</a:t>
            </a:r>
            <a:r>
              <a:rPr lang="en-US" altLang="zh-CN" b="1" dirty="0" smtClean="0"/>
              <a:t>(include)</a:t>
            </a:r>
          </a:p>
        </p:txBody>
      </p:sp>
      <p:sp>
        <p:nvSpPr>
          <p:cNvPr id="10240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032F602-8799-4C4D-B0F0-A67788968D6D}" type="slidenum">
              <a:rPr kumimoji="0" lang="en-US" altLang="zh-CN" sz="1400" smtClean="0"/>
              <a:pPr eaLnBrk="1" hangingPunct="1">
                <a:spcBef>
                  <a:spcPct val="0"/>
                </a:spcBef>
                <a:buClrTx/>
                <a:buSzTx/>
                <a:buFontTx/>
                <a:buNone/>
              </a:pPr>
              <a:t>103</a:t>
            </a:fld>
            <a:endParaRPr kumimoji="0" lang="en-US" altLang="zh-CN" sz="140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4"/>
          <p:cNvSpPr>
            <a:spLocks noGrp="1"/>
          </p:cNvSpPr>
          <p:nvPr>
            <p:ph type="title"/>
          </p:nvPr>
        </p:nvSpPr>
        <p:spPr/>
        <p:txBody>
          <a:bodyPr/>
          <a:lstStyle/>
          <a:p>
            <a:r>
              <a:rPr lang="zh-CN" altLang="en-US" b="1" smtClean="0"/>
              <a:t>用例之间的关系</a:t>
            </a:r>
          </a:p>
        </p:txBody>
      </p:sp>
      <p:sp>
        <p:nvSpPr>
          <p:cNvPr id="104451" name="Content Placeholder 1"/>
          <p:cNvSpPr>
            <a:spLocks noGrp="1"/>
          </p:cNvSpPr>
          <p:nvPr>
            <p:ph idx="1"/>
          </p:nvPr>
        </p:nvSpPr>
        <p:spPr/>
        <p:txBody>
          <a:bodyPr/>
          <a:lstStyle/>
          <a:p>
            <a:r>
              <a:rPr lang="zh-CN" altLang="en-US" sz="2800" b="1" smtClean="0"/>
              <a:t>扩展</a:t>
            </a:r>
            <a:r>
              <a:rPr lang="en-US" altLang="zh-CN" sz="2800" b="1" smtClean="0"/>
              <a:t>(extend)</a:t>
            </a:r>
            <a:r>
              <a:rPr lang="zh-CN" altLang="en-US" sz="2800" b="1" smtClean="0"/>
              <a:t>：</a:t>
            </a:r>
            <a:endParaRPr lang="en-US" altLang="zh-CN" sz="2800" b="1" smtClean="0"/>
          </a:p>
          <a:p>
            <a:pPr lvl="1"/>
            <a:r>
              <a:rPr lang="en-US" altLang="zh-CN" sz="2400" b="1" smtClean="0"/>
              <a:t>extend</a:t>
            </a:r>
            <a:r>
              <a:rPr lang="zh-CN" altLang="en-US" sz="2400" b="1" smtClean="0"/>
              <a:t>关系是对基用例的扩展，基用例是一个完整的用例，即使没有子用例的参与，也可以完成一个完整的功能。基用例中将存在一个扩展点，只有当扩展点被激活时，子用例才会被执行。</a:t>
            </a:r>
            <a:endParaRPr lang="en-US" altLang="zh-CN" sz="2400" b="1" smtClean="0"/>
          </a:p>
          <a:p>
            <a:pPr lvl="1"/>
            <a:r>
              <a:rPr lang="zh-CN" altLang="en-US" sz="2400" b="1" smtClean="0">
                <a:solidFill>
                  <a:srgbClr val="0070C0"/>
                </a:solidFill>
              </a:rPr>
              <a:t> </a:t>
            </a:r>
            <a:r>
              <a:rPr lang="en-US" altLang="zh-CN" sz="2400" b="1" smtClean="0">
                <a:solidFill>
                  <a:srgbClr val="0070C0"/>
                </a:solidFill>
              </a:rPr>
              <a:t>extend</a:t>
            </a:r>
            <a:r>
              <a:rPr lang="zh-CN" altLang="en-US" sz="2400" b="1" smtClean="0">
                <a:solidFill>
                  <a:srgbClr val="0070C0"/>
                </a:solidFill>
              </a:rPr>
              <a:t>关系在用例图中使用带箭头的虚线表示</a:t>
            </a:r>
            <a:r>
              <a:rPr lang="en-US" altLang="zh-CN" sz="2400" b="1" smtClean="0">
                <a:solidFill>
                  <a:srgbClr val="0070C0"/>
                </a:solidFill>
              </a:rPr>
              <a:t>(</a:t>
            </a:r>
            <a:r>
              <a:rPr lang="zh-CN" altLang="en-US" sz="2400" b="1" smtClean="0">
                <a:solidFill>
                  <a:srgbClr val="0070C0"/>
                </a:solidFill>
              </a:rPr>
              <a:t>在线上标注</a:t>
            </a:r>
            <a:r>
              <a:rPr lang="en-US" altLang="zh-CN" sz="2400" b="1" smtClean="0">
                <a:solidFill>
                  <a:srgbClr val="0070C0"/>
                </a:solidFill>
              </a:rPr>
              <a:t>&lt;&lt;extend&gt;&gt;)</a:t>
            </a:r>
            <a:r>
              <a:rPr lang="zh-CN" altLang="en-US" sz="2400" b="1" smtClean="0">
                <a:solidFill>
                  <a:srgbClr val="0070C0"/>
                </a:solidFill>
              </a:rPr>
              <a:t>，箭头从子用例指向基用例。</a:t>
            </a:r>
            <a:endParaRPr lang="en-GB" altLang="en-US" sz="2400" b="1" smtClean="0">
              <a:solidFill>
                <a:srgbClr val="0070C0"/>
              </a:solidFill>
            </a:endParaRPr>
          </a:p>
        </p:txBody>
      </p:sp>
      <p:sp>
        <p:nvSpPr>
          <p:cNvPr id="10445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5F117F2-1CD3-4F0A-BD45-6077E288FEBF}" type="slidenum">
              <a:rPr kumimoji="0" lang="en-US" altLang="zh-CN" sz="1400" smtClean="0"/>
              <a:pPr eaLnBrk="1" hangingPunct="1">
                <a:spcBef>
                  <a:spcPct val="0"/>
                </a:spcBef>
                <a:buClrTx/>
                <a:buSzTx/>
                <a:buFontTx/>
                <a:buNone/>
              </a:pPr>
              <a:t>104</a:t>
            </a:fld>
            <a:endParaRPr kumimoji="0" lang="en-US" altLang="zh-CN" sz="1400" smtClean="0"/>
          </a:p>
        </p:txBody>
      </p:sp>
      <p:pic>
        <p:nvPicPr>
          <p:cNvPr id="1044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5157788"/>
            <a:ext cx="6723062" cy="136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smtClean="0"/>
              <a:t>用例之间的关系</a:t>
            </a:r>
          </a:p>
        </p:txBody>
      </p:sp>
      <p:sp>
        <p:nvSpPr>
          <p:cNvPr id="105475" name="Content Placeholder 1"/>
          <p:cNvSpPr>
            <a:spLocks noGrp="1"/>
          </p:cNvSpPr>
          <p:nvPr>
            <p:ph idx="1"/>
          </p:nvPr>
        </p:nvSpPr>
        <p:spPr/>
        <p:txBody>
          <a:bodyPr/>
          <a:lstStyle/>
          <a:p>
            <a:r>
              <a:rPr lang="zh-CN" altLang="en-US" sz="2800" b="1" smtClean="0"/>
              <a:t>包含</a:t>
            </a:r>
            <a:r>
              <a:rPr lang="en-US" altLang="zh-CN" sz="2800" b="1" smtClean="0"/>
              <a:t>(include)</a:t>
            </a:r>
          </a:p>
          <a:p>
            <a:pPr lvl="1"/>
            <a:r>
              <a:rPr lang="zh-CN" altLang="en-US" sz="2400" b="1" smtClean="0"/>
              <a:t>当两个或多个用例中共用一组相同的动作，这时可以将这组相同的动作抽出来作为一个独立的子用例，供多个基用例所共享。</a:t>
            </a:r>
            <a:endParaRPr lang="en-US" altLang="zh-CN" sz="2400" b="1" smtClean="0"/>
          </a:p>
          <a:p>
            <a:pPr lvl="1"/>
            <a:r>
              <a:rPr lang="zh-CN" altLang="en-US" sz="2400" b="1" smtClean="0"/>
              <a:t>一个用例功能太多需要分解为多个小用例。</a:t>
            </a:r>
            <a:endParaRPr lang="en-US" altLang="zh-CN" sz="2400" b="1" smtClean="0"/>
          </a:p>
          <a:p>
            <a:pPr lvl="1"/>
            <a:r>
              <a:rPr lang="en-US" altLang="zh-CN" sz="2400" b="1" smtClean="0">
                <a:solidFill>
                  <a:srgbClr val="0070C0"/>
                </a:solidFill>
              </a:rPr>
              <a:t>include</a:t>
            </a:r>
            <a:r>
              <a:rPr lang="zh-CN" altLang="en-US" sz="2400" b="1" smtClean="0">
                <a:solidFill>
                  <a:srgbClr val="0070C0"/>
                </a:solidFill>
              </a:rPr>
              <a:t>关系在用例图中使用带箭头的虚线表示</a:t>
            </a:r>
            <a:r>
              <a:rPr lang="en-US" altLang="zh-CN" sz="2400" b="1" smtClean="0">
                <a:solidFill>
                  <a:srgbClr val="0070C0"/>
                </a:solidFill>
              </a:rPr>
              <a:t>(</a:t>
            </a:r>
            <a:r>
              <a:rPr lang="zh-CN" altLang="en-US" sz="2400" b="1" smtClean="0">
                <a:solidFill>
                  <a:srgbClr val="0070C0"/>
                </a:solidFill>
              </a:rPr>
              <a:t>在线上标注</a:t>
            </a:r>
            <a:r>
              <a:rPr lang="en-US" altLang="zh-CN" sz="2400" b="1" smtClean="0">
                <a:solidFill>
                  <a:srgbClr val="0070C0"/>
                </a:solidFill>
              </a:rPr>
              <a:t>&lt;&lt;include&gt;&gt;)</a:t>
            </a:r>
            <a:r>
              <a:rPr lang="zh-CN" altLang="en-US" sz="2400" b="1" smtClean="0">
                <a:solidFill>
                  <a:srgbClr val="0070C0"/>
                </a:solidFill>
              </a:rPr>
              <a:t>，箭头从基用例指向子用例。 </a:t>
            </a:r>
            <a:endParaRPr lang="en-US" altLang="zh-CN" sz="2400" b="1" smtClean="0">
              <a:solidFill>
                <a:srgbClr val="0070C0"/>
              </a:solidFill>
            </a:endParaRPr>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105</a:t>
            </a:fld>
            <a:endParaRPr kumimoji="0" lang="en-US" altLang="zh-CN" sz="140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4"/>
          <p:cNvSpPr>
            <a:spLocks noGrp="1"/>
          </p:cNvSpPr>
          <p:nvPr>
            <p:ph type="title"/>
          </p:nvPr>
        </p:nvSpPr>
        <p:spPr/>
        <p:txBody>
          <a:bodyPr/>
          <a:lstStyle/>
          <a:p>
            <a:r>
              <a:rPr lang="zh-CN" altLang="en-US" b="1" smtClean="0"/>
              <a:t>用例之间的关系</a:t>
            </a:r>
          </a:p>
        </p:txBody>
      </p:sp>
      <p:sp>
        <p:nvSpPr>
          <p:cNvPr id="106499"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30E06BA-B763-480E-A631-F4814F92F690}" type="slidenum">
              <a:rPr kumimoji="0" lang="en-US" altLang="zh-CN" sz="1400" smtClean="0"/>
              <a:pPr eaLnBrk="1" hangingPunct="1">
                <a:spcBef>
                  <a:spcPct val="0"/>
                </a:spcBef>
                <a:buClrTx/>
                <a:buSzTx/>
                <a:buFontTx/>
                <a:buNone/>
              </a:pPr>
              <a:t>106</a:t>
            </a:fld>
            <a:endParaRPr kumimoji="0" lang="en-US" altLang="zh-CN" sz="1400" smtClean="0"/>
          </a:p>
        </p:txBody>
      </p:sp>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2109788"/>
            <a:ext cx="53340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133600"/>
            <a:ext cx="68961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面</a:t>
            </a:r>
            <a:r>
              <a:rPr lang="zh-CN" altLang="en-US" b="1" dirty="0" smtClean="0"/>
              <a:t>向对象的需求模型</a:t>
            </a:r>
          </a:p>
        </p:txBody>
      </p:sp>
      <p:sp>
        <p:nvSpPr>
          <p:cNvPr id="105475" name="Content Placeholder 1"/>
          <p:cNvSpPr>
            <a:spLocks noGrp="1"/>
          </p:cNvSpPr>
          <p:nvPr>
            <p:ph idx="1"/>
          </p:nvPr>
        </p:nvSpPr>
        <p:spPr/>
        <p:txBody>
          <a:bodyPr/>
          <a:lstStyle/>
          <a:p>
            <a:r>
              <a:rPr lang="zh-CN" altLang="en-US" sz="2800" b="1" dirty="0" smtClean="0"/>
              <a:t>画用例图</a:t>
            </a:r>
            <a:endParaRPr lang="en-US" altLang="zh-CN" sz="2800" b="1" dirty="0" smtClean="0"/>
          </a:p>
          <a:p>
            <a:r>
              <a:rPr lang="zh-CN" altLang="en-US" sz="2800" b="1" dirty="0"/>
              <a:t>编</a:t>
            </a:r>
            <a:r>
              <a:rPr lang="zh-CN" altLang="en-US" sz="2800" b="1" dirty="0" smtClean="0"/>
              <a:t>写用例规约</a:t>
            </a:r>
            <a:endParaRPr lang="en-US" altLang="zh-CN" sz="2800" b="1" dirty="0" smtClean="0"/>
          </a:p>
          <a:p>
            <a:r>
              <a:rPr lang="zh-CN" altLang="en-US" sz="2800" b="1" dirty="0"/>
              <a:t>编</a:t>
            </a:r>
            <a:r>
              <a:rPr lang="zh-CN" altLang="en-US" sz="2800" b="1" dirty="0" smtClean="0"/>
              <a:t>写补充规约</a:t>
            </a:r>
            <a:endParaRPr lang="en-US" altLang="zh-CN" sz="2800" b="1" dirty="0" smtClean="0"/>
          </a:p>
          <a:p>
            <a:r>
              <a:rPr lang="zh-CN" altLang="en-US" sz="2800" b="1" dirty="0"/>
              <a:t>编</a:t>
            </a:r>
            <a:r>
              <a:rPr lang="zh-CN" altLang="en-US" sz="2800" b="1" dirty="0" smtClean="0"/>
              <a:t>写术语表</a:t>
            </a:r>
            <a:endParaRPr lang="en-US" altLang="zh-CN" sz="28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107</a:t>
            </a:fld>
            <a:endParaRPr kumimoji="0" lang="en-US" altLang="zh-CN" sz="1400" smtClean="0"/>
          </a:p>
        </p:txBody>
      </p:sp>
    </p:spTree>
    <p:extLst>
      <p:ext uri="{BB962C8B-B14F-4D97-AF65-F5344CB8AC3E}">
        <p14:creationId xmlns:p14="http://schemas.microsoft.com/office/powerpoint/2010/main" val="20155497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108</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个学生“选课系统”。通过这个系统，学生可以选课和查看成绩报告单，教授可以选择所教的课和记录学生成绩。</a:t>
            </a:r>
            <a:endParaRPr lang="en-US" altLang="zh-CN" b="1" dirty="0" smtClean="0"/>
          </a:p>
          <a:p>
            <a:pPr indent="705600"/>
            <a:r>
              <a:rPr lang="zh-CN" altLang="en-US" b="1" dirty="0"/>
              <a:t>学校保留原有的“课程目录”数据库系统来维护课程信息，但该系统的性能很差。所以新系统必须确保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财务系统。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Tree>
    <p:extLst>
      <p:ext uri="{BB962C8B-B14F-4D97-AF65-F5344CB8AC3E}">
        <p14:creationId xmlns:p14="http://schemas.microsoft.com/office/powerpoint/2010/main" val="29922894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smtClean="0"/>
              <a:t>画用例图</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确认参与者</a:t>
            </a:r>
            <a:endParaRPr lang="en-US" altLang="zh-CN" sz="2800" b="1" dirty="0" smtClean="0"/>
          </a:p>
          <a:p>
            <a:r>
              <a:rPr lang="zh-CN" altLang="en-US" sz="2800" b="1" dirty="0"/>
              <a:t>确定用</a:t>
            </a:r>
            <a:r>
              <a:rPr lang="zh-CN" altLang="en-US" sz="2800" b="1" dirty="0" smtClean="0"/>
              <a:t>例</a:t>
            </a:r>
            <a:endParaRPr lang="en-US" altLang="zh-CN" sz="2800" b="1" dirty="0" smtClean="0"/>
          </a:p>
          <a:p>
            <a:r>
              <a:rPr lang="zh-CN" altLang="en-US" sz="2800" b="1" dirty="0"/>
              <a:t>绘</a:t>
            </a:r>
            <a:r>
              <a:rPr lang="zh-CN" altLang="en-US" sz="2800" b="1" dirty="0" smtClean="0"/>
              <a:t>制和检查用例图</a:t>
            </a:r>
            <a:endParaRPr lang="en-US" altLang="zh-CN" sz="28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109</a:t>
            </a:fld>
            <a:endParaRPr kumimoji="0" lang="en-US" altLang="zh-CN" sz="1400" smtClean="0"/>
          </a:p>
        </p:txBody>
      </p:sp>
    </p:spTree>
    <p:extLst>
      <p:ext uri="{BB962C8B-B14F-4D97-AF65-F5344CB8AC3E}">
        <p14:creationId xmlns:p14="http://schemas.microsoft.com/office/powerpoint/2010/main" val="2467655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lstStyle/>
          <a:p>
            <a:r>
              <a:rPr lang="zh-CN" altLang="en-US" b="1" dirty="0" smtClean="0"/>
              <a:t>软件需求</a:t>
            </a:r>
            <a:endParaRPr lang="en-GB" altLang="en-US" b="1" dirty="0" smtClean="0"/>
          </a:p>
        </p:txBody>
      </p:sp>
      <p:sp>
        <p:nvSpPr>
          <p:cNvPr id="1126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529ADD7-6159-4E7B-8115-48747C8E7C3C}" type="slidenum">
              <a:rPr kumimoji="0" lang="en-US" altLang="zh-CN" sz="1400" smtClean="0"/>
              <a:pPr eaLnBrk="1" hangingPunct="1">
                <a:spcBef>
                  <a:spcPct val="0"/>
                </a:spcBef>
                <a:buClrTx/>
                <a:buSzTx/>
                <a:buFontTx/>
                <a:buNone/>
              </a:pPr>
              <a:t>11</a:t>
            </a:fld>
            <a:endParaRPr kumimoji="0" lang="en-US" altLang="zh-CN" sz="1400" smtClean="0"/>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133600"/>
            <a:ext cx="7089775"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smtClean="0"/>
              <a:t>确认参与者</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参与者：参与者是存在于系统之外并与系统进行交互的主体。可以是人、其他系统或硬件。</a:t>
            </a:r>
            <a:endParaRPr lang="en-US" altLang="zh-CN" sz="2800" b="1" dirty="0" smtClean="0"/>
          </a:p>
          <a:p>
            <a:r>
              <a:rPr lang="zh-CN" altLang="en-US" sz="2800" b="1" dirty="0" smtClean="0"/>
              <a:t>为找到参与者，可以浏览系统的问题描述并分析以下问题</a:t>
            </a:r>
            <a:endParaRPr lang="en-US" altLang="zh-CN" sz="2800" b="1" dirty="0" smtClean="0"/>
          </a:p>
          <a:p>
            <a:pPr lvl="1"/>
            <a:r>
              <a:rPr lang="zh-CN" altLang="en-US" sz="2400" b="1" dirty="0"/>
              <a:t>系统开发完成</a:t>
            </a:r>
            <a:r>
              <a:rPr lang="zh-CN" altLang="en-US" sz="2400" b="1" dirty="0" smtClean="0"/>
              <a:t>后，哪些人会使用系统？</a:t>
            </a:r>
            <a:endParaRPr lang="en-US" altLang="zh-CN" sz="2400" b="1" dirty="0" smtClean="0"/>
          </a:p>
          <a:p>
            <a:pPr lvl="1"/>
            <a:r>
              <a:rPr lang="zh-CN" altLang="en-US" sz="2400" b="1" dirty="0"/>
              <a:t>系</a:t>
            </a:r>
            <a:r>
              <a:rPr lang="zh-CN" altLang="en-US" sz="2400" b="1" dirty="0" smtClean="0"/>
              <a:t>统需要从哪些主体获取数据？</a:t>
            </a:r>
            <a:endParaRPr lang="en-US" altLang="zh-CN" sz="2400" b="1" dirty="0" smtClean="0"/>
          </a:p>
          <a:p>
            <a:pPr lvl="1"/>
            <a:r>
              <a:rPr lang="zh-CN" altLang="en-US" sz="2400" b="1" dirty="0"/>
              <a:t>系</a:t>
            </a:r>
            <a:r>
              <a:rPr lang="zh-CN" altLang="en-US" sz="2400" b="1" dirty="0" smtClean="0"/>
              <a:t>统会为哪些主体提供数据？</a:t>
            </a:r>
            <a:endParaRPr lang="en-US" altLang="zh-CN" sz="2400" b="1" dirty="0" smtClean="0"/>
          </a:p>
          <a:p>
            <a:pPr lvl="1"/>
            <a:r>
              <a:rPr lang="zh-CN" altLang="en-US" sz="2400" b="1" dirty="0"/>
              <a:t>系</a:t>
            </a:r>
            <a:r>
              <a:rPr lang="zh-CN" altLang="en-US" sz="2400" b="1" dirty="0" smtClean="0"/>
              <a:t>统会与哪些其他系统关联？</a:t>
            </a:r>
            <a:endParaRPr lang="en-US" altLang="zh-CN" sz="2400" b="1" dirty="0" smtClean="0"/>
          </a:p>
          <a:p>
            <a:pPr lvl="1"/>
            <a:r>
              <a:rPr lang="zh-CN" altLang="en-US" sz="2400" b="1" dirty="0" smtClean="0"/>
              <a:t>谁来维护系统？</a:t>
            </a:r>
            <a:endParaRPr lang="en-US" altLang="zh-CN" sz="24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110</a:t>
            </a:fld>
            <a:endParaRPr kumimoji="0" lang="en-US" altLang="zh-CN" sz="1400" smtClean="0"/>
          </a:p>
        </p:txBody>
      </p:sp>
    </p:spTree>
    <p:extLst>
      <p:ext uri="{BB962C8B-B14F-4D97-AF65-F5344CB8AC3E}">
        <p14:creationId xmlns:p14="http://schemas.microsoft.com/office/powerpoint/2010/main" val="42402716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111</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a:t>
            </a:r>
            <a:r>
              <a:rPr lang="zh-CN" altLang="en-US" b="1" u="sng" dirty="0" smtClean="0">
                <a:solidFill>
                  <a:srgbClr val="FF0000"/>
                </a:solidFill>
              </a:rPr>
              <a:t>学生</a:t>
            </a:r>
            <a:r>
              <a:rPr lang="zh-CN" altLang="en-US" b="1" dirty="0" smtClean="0"/>
              <a:t>可以选课和查看成绩报告单，</a:t>
            </a:r>
            <a:r>
              <a:rPr lang="zh-CN" altLang="en-US" b="1" u="sng" dirty="0" smtClean="0">
                <a:solidFill>
                  <a:srgbClr val="FF0000"/>
                </a:solidFill>
              </a:rPr>
              <a:t>教授</a:t>
            </a:r>
            <a:r>
              <a:rPr lang="zh-CN" altLang="en-US" b="1" dirty="0" smtClean="0"/>
              <a:t>可以选择所教的课和记录学生成绩。</a:t>
            </a:r>
            <a:endParaRPr lang="en-US" altLang="zh-CN" b="1" dirty="0" smtClean="0"/>
          </a:p>
          <a:p>
            <a:pPr indent="705600"/>
            <a:r>
              <a:rPr lang="zh-CN" altLang="en-US" b="1" dirty="0"/>
              <a:t>学校保留原有的</a:t>
            </a:r>
            <a:r>
              <a:rPr lang="zh-CN" altLang="en-US" b="1" u="sng" dirty="0">
                <a:solidFill>
                  <a:srgbClr val="FF0000"/>
                </a:solidFill>
              </a:rPr>
              <a:t>“课程目录”数据库系统</a:t>
            </a:r>
            <a:r>
              <a:rPr lang="zh-CN" altLang="en-US" b="1" dirty="0"/>
              <a:t>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a:t>
            </a:r>
            <a:r>
              <a:rPr lang="zh-CN" altLang="en-US" b="1" u="sng" dirty="0">
                <a:solidFill>
                  <a:srgbClr val="FF0000"/>
                </a:solidFill>
              </a:rPr>
              <a:t>旧系统</a:t>
            </a:r>
            <a:r>
              <a:rPr lang="zh-CN" altLang="en-US" b="1" dirty="0"/>
              <a:t>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a:t>
            </a:r>
            <a:r>
              <a:rPr lang="zh-CN" altLang="en-US" b="1" u="sng" dirty="0" smtClean="0">
                <a:solidFill>
                  <a:srgbClr val="FF0000"/>
                </a:solidFill>
              </a:rPr>
              <a:t>财务系统</a:t>
            </a:r>
            <a:r>
              <a:rPr lang="zh-CN" altLang="en-US" b="1" dirty="0" smtClean="0"/>
              <a:t>。如果在选课时某门课人数已满，学生在提交信息前会被告知。学期结束，学生可进入系统查看自己的成绩。成绩属于隐秘信息，系统必须提供额外的安全措施阻止未授权访问。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Tree>
    <p:extLst>
      <p:ext uri="{BB962C8B-B14F-4D97-AF65-F5344CB8AC3E}">
        <p14:creationId xmlns:p14="http://schemas.microsoft.com/office/powerpoint/2010/main" val="20060789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smtClean="0"/>
              <a:t>确认参与者</a:t>
            </a:r>
            <a:endParaRPr lang="en-US" altLang="zh-CN" b="1" dirty="0" smtClean="0"/>
          </a:p>
        </p:txBody>
      </p:sp>
      <p:sp>
        <p:nvSpPr>
          <p:cNvPr id="105475" name="Content Placeholder 1"/>
          <p:cNvSpPr>
            <a:spLocks noGrp="1"/>
          </p:cNvSpPr>
          <p:nvPr>
            <p:ph sz="half" idx="1"/>
          </p:nvPr>
        </p:nvSpPr>
        <p:spPr>
          <a:xfrm>
            <a:off x="1182688" y="2017713"/>
            <a:ext cx="3810000" cy="2779439"/>
          </a:xfrm>
        </p:spPr>
        <p:txBody>
          <a:bodyPr/>
          <a:lstStyle/>
          <a:p>
            <a:r>
              <a:rPr lang="zh-CN" altLang="en-US" sz="2800" b="1" dirty="0" smtClean="0"/>
              <a:t>候选参与者</a:t>
            </a:r>
            <a:endParaRPr lang="en-US" altLang="zh-CN" sz="2800" b="1" dirty="0" smtClean="0"/>
          </a:p>
          <a:p>
            <a:pPr lvl="1"/>
            <a:r>
              <a:rPr lang="zh-CN" altLang="en-US" sz="2400" b="1" u="sng" dirty="0" smtClean="0">
                <a:solidFill>
                  <a:srgbClr val="FF0000"/>
                </a:solidFill>
              </a:rPr>
              <a:t>学生</a:t>
            </a:r>
            <a:endParaRPr lang="en-US" altLang="zh-CN" sz="2400" b="1" u="sng" dirty="0" smtClean="0">
              <a:solidFill>
                <a:srgbClr val="FF0000"/>
              </a:solidFill>
            </a:endParaRPr>
          </a:p>
          <a:p>
            <a:pPr lvl="1"/>
            <a:r>
              <a:rPr lang="zh-CN" altLang="en-US" sz="2400" b="1" u="sng" dirty="0" smtClean="0">
                <a:solidFill>
                  <a:srgbClr val="FF0000"/>
                </a:solidFill>
              </a:rPr>
              <a:t>教授</a:t>
            </a:r>
            <a:endParaRPr lang="en-US" altLang="zh-CN" sz="2400" b="1" u="sng" dirty="0" smtClean="0">
              <a:solidFill>
                <a:srgbClr val="FF0000"/>
              </a:solidFill>
            </a:endParaRPr>
          </a:p>
          <a:p>
            <a:pPr lvl="1"/>
            <a:r>
              <a:rPr lang="zh-CN" altLang="en-US" sz="2400" b="1" u="sng" dirty="0" smtClean="0">
                <a:solidFill>
                  <a:srgbClr val="FF0000"/>
                </a:solidFill>
              </a:rPr>
              <a:t>“课程目录”数据库系统、旧系统</a:t>
            </a:r>
            <a:endParaRPr lang="en-US" altLang="zh-CN" sz="2400" b="1" u="sng" dirty="0" smtClean="0">
              <a:solidFill>
                <a:srgbClr val="FF0000"/>
              </a:solidFill>
            </a:endParaRPr>
          </a:p>
          <a:p>
            <a:pPr lvl="1"/>
            <a:r>
              <a:rPr lang="zh-CN" altLang="en-US" sz="2400" b="1" u="sng" dirty="0" smtClean="0">
                <a:solidFill>
                  <a:srgbClr val="FF0000"/>
                </a:solidFill>
              </a:rPr>
              <a:t>财务系统</a:t>
            </a:r>
            <a:endParaRPr lang="en-US" altLang="zh-CN" sz="2400" b="1" dirty="0" smtClean="0"/>
          </a:p>
          <a:p>
            <a:endParaRPr lang="en-US" altLang="zh-CN" sz="2400" b="1" dirty="0" smtClean="0"/>
          </a:p>
        </p:txBody>
      </p:sp>
      <p:sp>
        <p:nvSpPr>
          <p:cNvPr id="6" name="Content Placeholder 5"/>
          <p:cNvSpPr>
            <a:spLocks noGrp="1"/>
          </p:cNvSpPr>
          <p:nvPr>
            <p:ph sz="half" idx="2"/>
          </p:nvPr>
        </p:nvSpPr>
        <p:spPr>
          <a:xfrm>
            <a:off x="5145088" y="2017713"/>
            <a:ext cx="3810000" cy="2779439"/>
          </a:xfrm>
        </p:spPr>
        <p:txBody>
          <a:bodyPr/>
          <a:lstStyle/>
          <a:p>
            <a:r>
              <a:rPr lang="zh-CN" altLang="en-US" b="1" dirty="0" smtClean="0"/>
              <a:t>补充参与者</a:t>
            </a:r>
            <a:endParaRPr lang="en-US" altLang="zh-CN" b="1" dirty="0" smtClean="0"/>
          </a:p>
          <a:p>
            <a:pPr lvl="1"/>
            <a:r>
              <a:rPr lang="zh-CN" altLang="en-US" b="1" dirty="0">
                <a:solidFill>
                  <a:srgbClr val="00B0F0"/>
                </a:solidFill>
              </a:rPr>
              <a:t>管理员</a:t>
            </a:r>
            <a:endParaRPr lang="en-GB" b="1" dirty="0">
              <a:solidFill>
                <a:srgbClr val="00B0F0"/>
              </a:solidFill>
            </a:endParaRPr>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112</a:t>
            </a:fld>
            <a:endParaRPr kumimoji="0" lang="en-US" altLang="zh-CN" sz="1400" smtClean="0"/>
          </a:p>
        </p:txBody>
      </p:sp>
      <p:sp>
        <p:nvSpPr>
          <p:cNvPr id="7" name="TextBox 6"/>
          <p:cNvSpPr txBox="1"/>
          <p:nvPr/>
        </p:nvSpPr>
        <p:spPr>
          <a:xfrm>
            <a:off x="2699792" y="4869160"/>
            <a:ext cx="4320480" cy="1384995"/>
          </a:xfrm>
          <a:prstGeom prst="rect">
            <a:avLst/>
          </a:prstGeom>
          <a:noFill/>
        </p:spPr>
        <p:txBody>
          <a:bodyPr wrap="square" rtlCol="0">
            <a:spAutoFit/>
          </a:bodyPr>
          <a:lstStyle/>
          <a:p>
            <a:r>
              <a:rPr lang="zh-CN" altLang="en-US" sz="2800" b="1" dirty="0"/>
              <a:t>参与</a:t>
            </a:r>
            <a:r>
              <a:rPr lang="zh-CN" altLang="en-US" sz="2800" b="1" dirty="0" smtClean="0"/>
              <a:t>者：</a:t>
            </a:r>
            <a:endParaRPr lang="en-US" altLang="zh-CN" sz="2800" b="1" dirty="0" smtClean="0"/>
          </a:p>
          <a:p>
            <a:r>
              <a:rPr lang="zh-CN" altLang="en-US" sz="2800" b="1" dirty="0">
                <a:solidFill>
                  <a:srgbClr val="FF0000"/>
                </a:solidFill>
              </a:rPr>
              <a:t>学</a:t>
            </a:r>
            <a:r>
              <a:rPr lang="zh-CN" altLang="en-US" sz="2800" b="1" dirty="0" smtClean="0">
                <a:solidFill>
                  <a:srgbClr val="FF0000"/>
                </a:solidFill>
              </a:rPr>
              <a:t>生、教授、课程目录系统、财务系统、管理员</a:t>
            </a:r>
            <a:endParaRPr lang="en-GB" sz="2800" b="1" dirty="0">
              <a:solidFill>
                <a:srgbClr val="FF0000"/>
              </a:solidFill>
            </a:endParaRPr>
          </a:p>
        </p:txBody>
      </p:sp>
    </p:spTree>
    <p:extLst>
      <p:ext uri="{BB962C8B-B14F-4D97-AF65-F5344CB8AC3E}">
        <p14:creationId xmlns:p14="http://schemas.microsoft.com/office/powerpoint/2010/main" val="34101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确</a:t>
            </a:r>
            <a:r>
              <a:rPr lang="zh-CN" altLang="en-US" b="1" dirty="0" smtClean="0"/>
              <a:t>定用例</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确定参与者后，可以根据参与者是如何与系统进行交互的来确定系统用例。</a:t>
            </a:r>
            <a:endParaRPr lang="en-US" altLang="zh-CN" sz="2800" b="1" dirty="0" smtClean="0"/>
          </a:p>
          <a:p>
            <a:r>
              <a:rPr lang="zh-CN" altLang="en-US" sz="2800" b="1" dirty="0"/>
              <a:t>寻找用</a:t>
            </a:r>
            <a:r>
              <a:rPr lang="zh-CN" altLang="en-US" sz="2800" b="1" dirty="0" smtClean="0"/>
              <a:t>例时可以针对每一个参与者分析以下问题</a:t>
            </a:r>
            <a:endParaRPr lang="en-US" altLang="zh-CN" sz="2800" b="1" dirty="0" smtClean="0"/>
          </a:p>
          <a:p>
            <a:pPr lvl="1"/>
            <a:r>
              <a:rPr lang="zh-CN" altLang="en-US" sz="2400" b="1" dirty="0"/>
              <a:t>参与</a:t>
            </a:r>
            <a:r>
              <a:rPr lang="zh-CN" altLang="en-US" sz="2400" b="1" dirty="0" smtClean="0"/>
              <a:t>者为什么使用系统？</a:t>
            </a:r>
            <a:endParaRPr lang="en-US" altLang="zh-CN" sz="2400" b="1" dirty="0" smtClean="0"/>
          </a:p>
          <a:p>
            <a:pPr lvl="1"/>
            <a:r>
              <a:rPr lang="zh-CN" altLang="en-US" sz="2400" b="1" dirty="0"/>
              <a:t>参</a:t>
            </a:r>
            <a:r>
              <a:rPr lang="zh-CN" altLang="en-US" sz="2400" b="1" dirty="0" smtClean="0"/>
              <a:t>与者是否会在系统内存储、修改、访问数据？是如何完成的？</a:t>
            </a:r>
            <a:endParaRPr lang="en-US" altLang="zh-CN" sz="2400" b="1" dirty="0" smtClean="0"/>
          </a:p>
          <a:p>
            <a:pPr lvl="1"/>
            <a:r>
              <a:rPr lang="zh-CN" altLang="en-US" sz="2400" b="1" dirty="0"/>
              <a:t>参与</a:t>
            </a:r>
            <a:r>
              <a:rPr lang="zh-CN" altLang="en-US" sz="2400" b="1" dirty="0" smtClean="0"/>
              <a:t>者是否将外部事件通知系统？</a:t>
            </a:r>
            <a:endParaRPr lang="en-US" altLang="zh-CN" sz="2400" b="1" dirty="0" smtClean="0"/>
          </a:p>
          <a:p>
            <a:pPr lvl="1"/>
            <a:r>
              <a:rPr lang="zh-CN" altLang="en-US" sz="2400" b="1" dirty="0"/>
              <a:t>系</a:t>
            </a:r>
            <a:r>
              <a:rPr lang="zh-CN" altLang="en-US" sz="2400" b="1" dirty="0" smtClean="0"/>
              <a:t>统是否将内部事件通知参与者？</a:t>
            </a:r>
            <a:endParaRPr lang="en-US" altLang="zh-CN" sz="24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113</a:t>
            </a:fld>
            <a:endParaRPr kumimoji="0" lang="en-US" altLang="zh-CN" sz="1400" smtClean="0"/>
          </a:p>
        </p:txBody>
      </p:sp>
    </p:spTree>
    <p:extLst>
      <p:ext uri="{BB962C8B-B14F-4D97-AF65-F5344CB8AC3E}">
        <p14:creationId xmlns:p14="http://schemas.microsoft.com/office/powerpoint/2010/main" val="41005036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114</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a:t>
            </a:r>
            <a:r>
              <a:rPr lang="zh-CN" altLang="en-US" b="1" dirty="0" smtClean="0">
                <a:solidFill>
                  <a:srgbClr val="FF0000"/>
                </a:solidFill>
              </a:rPr>
              <a:t>学生可以选课和查看成绩报告单</a:t>
            </a:r>
            <a:r>
              <a:rPr lang="zh-CN" altLang="en-US" b="1" dirty="0" smtClean="0"/>
              <a:t>，教授可以选择所教的课和记录学生成绩。</a:t>
            </a:r>
            <a:endParaRPr lang="en-US" altLang="zh-CN" b="1" dirty="0" smtClean="0"/>
          </a:p>
          <a:p>
            <a:pPr indent="705600"/>
            <a:r>
              <a:rPr lang="zh-CN" altLang="en-US" b="1" dirty="0"/>
              <a:t>学校保留原有的“课程目录”数据库系统来维护课程信息，但该系统的性能很差。所以新系统必须确保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财务系统。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
        <p:nvSpPr>
          <p:cNvPr id="2" name="TextBox 1"/>
          <p:cNvSpPr txBox="1"/>
          <p:nvPr/>
        </p:nvSpPr>
        <p:spPr>
          <a:xfrm>
            <a:off x="192088" y="404664"/>
            <a:ext cx="2795736" cy="1815882"/>
          </a:xfrm>
          <a:prstGeom prst="rect">
            <a:avLst/>
          </a:prstGeom>
          <a:solidFill>
            <a:schemeClr val="bg1"/>
          </a:solidFill>
        </p:spPr>
        <p:txBody>
          <a:bodyPr wrap="square" rtlCol="0">
            <a:spAutoFit/>
          </a:bodyPr>
          <a:lstStyle/>
          <a:p>
            <a:pPr algn="ctr"/>
            <a:r>
              <a:rPr lang="zh-CN" altLang="en-US" sz="2800" b="1" u="sng" dirty="0" smtClean="0">
                <a:solidFill>
                  <a:srgbClr val="FF0000"/>
                </a:solidFill>
              </a:rPr>
              <a:t>学生</a:t>
            </a:r>
            <a:endParaRPr lang="en-US" altLang="zh-CN" sz="2800" b="1" u="sng" dirty="0" smtClean="0">
              <a:solidFill>
                <a:srgbClr val="FF0000"/>
              </a:solidFill>
            </a:endParaRPr>
          </a:p>
          <a:p>
            <a:pPr algn="ctr"/>
            <a:r>
              <a:rPr lang="zh-CN" altLang="en-US" sz="2800" b="1" dirty="0">
                <a:solidFill>
                  <a:srgbClr val="0070C0"/>
                </a:solidFill>
              </a:rPr>
              <a:t>注册课</a:t>
            </a:r>
            <a:r>
              <a:rPr lang="zh-CN" altLang="en-US" sz="2800" b="1" dirty="0" smtClean="0">
                <a:solidFill>
                  <a:srgbClr val="0070C0"/>
                </a:solidFill>
              </a:rPr>
              <a:t>程</a:t>
            </a:r>
            <a:endParaRPr lang="en-US" altLang="zh-CN" sz="2800" b="1" dirty="0" smtClean="0">
              <a:solidFill>
                <a:srgbClr val="0070C0"/>
              </a:solidFill>
            </a:endParaRPr>
          </a:p>
          <a:p>
            <a:pPr algn="ctr"/>
            <a:r>
              <a:rPr lang="zh-CN" altLang="en-US" sz="2800" b="1" dirty="0">
                <a:solidFill>
                  <a:srgbClr val="0070C0"/>
                </a:solidFill>
              </a:rPr>
              <a:t>查看成绩</a:t>
            </a:r>
            <a:r>
              <a:rPr lang="zh-CN" altLang="en-US" sz="2800" b="1" dirty="0" smtClean="0">
                <a:solidFill>
                  <a:srgbClr val="0070C0"/>
                </a:solidFill>
              </a:rPr>
              <a:t>单</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GB" b="1" dirty="0">
              <a:solidFill>
                <a:srgbClr val="0070C0"/>
              </a:solidFill>
            </a:endParaRPr>
          </a:p>
        </p:txBody>
      </p:sp>
    </p:spTree>
    <p:extLst>
      <p:ext uri="{BB962C8B-B14F-4D97-AF65-F5344CB8AC3E}">
        <p14:creationId xmlns:p14="http://schemas.microsoft.com/office/powerpoint/2010/main" val="843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115</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个学生“选课系统”。通过这个系统，学生可以选课和查看成绩报告单，</a:t>
            </a:r>
            <a:r>
              <a:rPr lang="zh-CN" altLang="en-US" b="1" dirty="0" smtClean="0">
                <a:solidFill>
                  <a:srgbClr val="FF0000"/>
                </a:solidFill>
              </a:rPr>
              <a:t>教授可以选择所教的课和记录学生成绩</a:t>
            </a:r>
            <a:r>
              <a:rPr lang="zh-CN" altLang="en-US" b="1" dirty="0" smtClean="0"/>
              <a:t>。</a:t>
            </a:r>
            <a:endParaRPr lang="en-US" altLang="zh-CN" b="1" dirty="0" smtClean="0"/>
          </a:p>
          <a:p>
            <a:pPr indent="705600"/>
            <a:r>
              <a:rPr lang="zh-CN" altLang="en-US" b="1" dirty="0"/>
              <a:t>学校保留原有的“课程目录”数据库系统来维护课程信息，但该系统的性能很差。所以新系统必须确保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财务系统。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
        <p:nvSpPr>
          <p:cNvPr id="2" name="TextBox 1"/>
          <p:cNvSpPr txBox="1"/>
          <p:nvPr/>
        </p:nvSpPr>
        <p:spPr>
          <a:xfrm>
            <a:off x="192088" y="404664"/>
            <a:ext cx="2795736" cy="1815882"/>
          </a:xfrm>
          <a:prstGeom prst="rect">
            <a:avLst/>
          </a:prstGeom>
          <a:solidFill>
            <a:schemeClr val="bg1"/>
          </a:solidFill>
        </p:spPr>
        <p:txBody>
          <a:bodyPr wrap="square" rtlCol="0">
            <a:spAutoFit/>
          </a:bodyPr>
          <a:lstStyle/>
          <a:p>
            <a:pPr algn="ctr"/>
            <a:r>
              <a:rPr lang="zh-CN" altLang="en-US" sz="2800" b="1" u="sng" dirty="0">
                <a:solidFill>
                  <a:srgbClr val="FF0000"/>
                </a:solidFill>
              </a:rPr>
              <a:t>教授</a:t>
            </a:r>
            <a:endParaRPr lang="en-US" altLang="zh-CN" sz="2800" b="1" u="sng" dirty="0" smtClean="0">
              <a:solidFill>
                <a:srgbClr val="FF0000"/>
              </a:solidFill>
            </a:endParaRPr>
          </a:p>
          <a:p>
            <a:pPr algn="ctr"/>
            <a:r>
              <a:rPr lang="zh-CN" altLang="en-US" sz="2800" b="1" dirty="0" smtClean="0">
                <a:solidFill>
                  <a:srgbClr val="0070C0"/>
                </a:solidFill>
              </a:rPr>
              <a:t>选择所教课程</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记成绩</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GB" b="1" dirty="0">
              <a:solidFill>
                <a:srgbClr val="0070C0"/>
              </a:solidFill>
            </a:endParaRPr>
          </a:p>
        </p:txBody>
      </p:sp>
    </p:spTree>
    <p:extLst>
      <p:ext uri="{BB962C8B-B14F-4D97-AF65-F5344CB8AC3E}">
        <p14:creationId xmlns:p14="http://schemas.microsoft.com/office/powerpoint/2010/main" val="102195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116</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个学生“选课系统”。通过这个系统，学生可以选课和查看成绩报告单，教授可以选择所教的课和记录学生成绩。</a:t>
            </a:r>
            <a:endParaRPr lang="en-US" altLang="zh-CN" b="1" dirty="0" smtClean="0"/>
          </a:p>
          <a:p>
            <a:pPr indent="705600"/>
            <a:r>
              <a:rPr lang="zh-CN" altLang="en-US" b="1" dirty="0"/>
              <a:t>学校保留原有的</a:t>
            </a:r>
            <a:r>
              <a:rPr lang="zh-CN" altLang="en-US" b="1" dirty="0">
                <a:solidFill>
                  <a:srgbClr val="FF0000"/>
                </a:solidFill>
              </a:rPr>
              <a:t>“课程目录”数据库系统来维护课程信息</a:t>
            </a:r>
            <a:r>
              <a:rPr lang="zh-CN" altLang="en-US" b="1" dirty="0"/>
              <a:t>，但该系统的性能很差。所以新系统必须确保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财务系统。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
        <p:nvSpPr>
          <p:cNvPr id="2" name="TextBox 1"/>
          <p:cNvSpPr txBox="1"/>
          <p:nvPr/>
        </p:nvSpPr>
        <p:spPr>
          <a:xfrm>
            <a:off x="192088" y="404664"/>
            <a:ext cx="2795736" cy="1384995"/>
          </a:xfrm>
          <a:prstGeom prst="rect">
            <a:avLst/>
          </a:prstGeom>
          <a:solidFill>
            <a:schemeClr val="bg1"/>
          </a:solidFill>
        </p:spPr>
        <p:txBody>
          <a:bodyPr wrap="square" rtlCol="0">
            <a:spAutoFit/>
          </a:bodyPr>
          <a:lstStyle/>
          <a:p>
            <a:pPr algn="ctr"/>
            <a:r>
              <a:rPr lang="zh-CN" altLang="en-US" sz="2800" b="1" u="sng" dirty="0" smtClean="0">
                <a:solidFill>
                  <a:srgbClr val="FF0000"/>
                </a:solidFill>
              </a:rPr>
              <a:t>课程目录系统</a:t>
            </a:r>
            <a:endParaRPr lang="en-US" altLang="zh-CN" sz="2800" b="1" u="sng" dirty="0" smtClean="0">
              <a:solidFill>
                <a:srgbClr val="FF0000"/>
              </a:solidFill>
            </a:endParaRPr>
          </a:p>
          <a:p>
            <a:pPr algn="ctr"/>
            <a:r>
              <a:rPr lang="zh-CN" altLang="en-US" sz="2800" b="1" dirty="0" smtClean="0">
                <a:solidFill>
                  <a:srgbClr val="0070C0"/>
                </a:solidFill>
              </a:rPr>
              <a:t>选择所教课程</a:t>
            </a:r>
            <a:endParaRPr lang="en-US" altLang="zh-CN" sz="2800" b="1" dirty="0" smtClean="0">
              <a:solidFill>
                <a:srgbClr val="0070C0"/>
              </a:solidFill>
            </a:endParaRPr>
          </a:p>
          <a:p>
            <a:pPr algn="ctr"/>
            <a:r>
              <a:rPr lang="zh-CN" altLang="en-US" sz="2800" b="1" dirty="0">
                <a:solidFill>
                  <a:srgbClr val="0070C0"/>
                </a:solidFill>
              </a:rPr>
              <a:t>注</a:t>
            </a:r>
            <a:r>
              <a:rPr lang="zh-CN" altLang="en-US" sz="2800" b="1" dirty="0" smtClean="0">
                <a:solidFill>
                  <a:srgbClr val="0070C0"/>
                </a:solidFill>
              </a:rPr>
              <a:t>册课程</a:t>
            </a:r>
            <a:endParaRPr lang="en-US" altLang="zh-CN" sz="2800" b="1" dirty="0" smtClean="0">
              <a:solidFill>
                <a:srgbClr val="0070C0"/>
              </a:solidFill>
            </a:endParaRPr>
          </a:p>
        </p:txBody>
      </p:sp>
    </p:spTree>
    <p:extLst>
      <p:ext uri="{BB962C8B-B14F-4D97-AF65-F5344CB8AC3E}">
        <p14:creationId xmlns:p14="http://schemas.microsoft.com/office/powerpoint/2010/main" val="31758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117</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个学生“选课系统”。通过这个系统，学生可以选课和查看成绩报告单，教授可以选择所教的课和记录学生成绩。</a:t>
            </a:r>
            <a:endParaRPr lang="en-US" altLang="zh-CN" b="1" dirty="0" smtClean="0"/>
          </a:p>
          <a:p>
            <a:pPr indent="705600"/>
            <a:r>
              <a:rPr lang="zh-CN" altLang="en-US" b="1" dirty="0"/>
              <a:t>学校保留原有的“课程目录”数据库系统来维护课程信息，但该系统的性能很差。所以新系统必须确保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a:t>
            </a:r>
            <a:r>
              <a:rPr lang="zh-CN" altLang="en-US" b="1" dirty="0" smtClean="0">
                <a:solidFill>
                  <a:srgbClr val="FF0000"/>
                </a:solidFill>
              </a:rPr>
              <a:t>选课系统即将该学生本学期的账单信息送到财务系统</a:t>
            </a:r>
            <a:r>
              <a:rPr lang="zh-CN" altLang="en-US" b="1" dirty="0" smtClean="0"/>
              <a:t>。如果在选课时某门课人数已满，学生在提交信息前会被告知。学期结束，学生可进入系统查看自己的成绩。成绩属于隐秘信息，系统必须提供额外的安全措施阻止未授权访问。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
        <p:nvSpPr>
          <p:cNvPr id="2" name="TextBox 1"/>
          <p:cNvSpPr txBox="1"/>
          <p:nvPr/>
        </p:nvSpPr>
        <p:spPr>
          <a:xfrm>
            <a:off x="192088" y="404664"/>
            <a:ext cx="2795736" cy="954107"/>
          </a:xfrm>
          <a:prstGeom prst="rect">
            <a:avLst/>
          </a:prstGeom>
          <a:solidFill>
            <a:schemeClr val="bg1"/>
          </a:solidFill>
        </p:spPr>
        <p:txBody>
          <a:bodyPr wrap="square" rtlCol="0">
            <a:spAutoFit/>
          </a:bodyPr>
          <a:lstStyle/>
          <a:p>
            <a:pPr algn="ctr"/>
            <a:r>
              <a:rPr lang="zh-CN" altLang="en-US" sz="2800" b="1" u="sng" dirty="0">
                <a:solidFill>
                  <a:srgbClr val="FF0000"/>
                </a:solidFill>
              </a:rPr>
              <a:t>财务系统</a:t>
            </a:r>
            <a:endParaRPr lang="en-US" altLang="zh-CN" sz="2800" b="1" u="sng" dirty="0" smtClean="0">
              <a:solidFill>
                <a:srgbClr val="FF0000"/>
              </a:solidFill>
            </a:endParaRPr>
          </a:p>
          <a:p>
            <a:pPr algn="ctr"/>
            <a:r>
              <a:rPr lang="zh-CN" altLang="en-US" sz="2800" b="1" dirty="0" smtClean="0">
                <a:solidFill>
                  <a:srgbClr val="0070C0"/>
                </a:solidFill>
              </a:rPr>
              <a:t>传送账单</a:t>
            </a:r>
            <a:endParaRPr lang="en-US" altLang="zh-CN" sz="2800" b="1" dirty="0" smtClean="0">
              <a:solidFill>
                <a:srgbClr val="0070C0"/>
              </a:solidFill>
            </a:endParaRPr>
          </a:p>
        </p:txBody>
      </p:sp>
    </p:spTree>
    <p:extLst>
      <p:ext uri="{BB962C8B-B14F-4D97-AF65-F5344CB8AC3E}">
        <p14:creationId xmlns:p14="http://schemas.microsoft.com/office/powerpoint/2010/main" val="40758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118</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个学生“选课系统”。通过这个系统，学生可以选课和查看成绩报告单，教授可以选择所教的课和记录学生成绩。</a:t>
            </a:r>
            <a:endParaRPr lang="en-US" altLang="zh-CN" b="1" dirty="0" smtClean="0"/>
          </a:p>
          <a:p>
            <a:pPr indent="705600"/>
            <a:r>
              <a:rPr lang="zh-CN" altLang="en-US" b="1" dirty="0"/>
              <a:t>学校保留原有的“课程目录”数据库系统来维护课程信息，但该系统的性能很差。所以新系统必须确保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每学期开始时，学生请求查看本学期开设的课程目录。有关课程信息，包括教授名和所开设的系部等，将帮助学生做出选课决定。系统允许学生每学期选择</a:t>
            </a:r>
            <a:r>
              <a:rPr lang="en-US" altLang="zh-CN" b="1" dirty="0"/>
              <a:t>4</a:t>
            </a:r>
            <a:r>
              <a:rPr lang="zh-CN" altLang="en-US" b="1" dirty="0"/>
              <a:t>门课，如果学生没有选到主选课，还有两门备选课可选。每门课的学生人数限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账单信息送到财务系统。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
        <p:nvSpPr>
          <p:cNvPr id="2" name="TextBox 1"/>
          <p:cNvSpPr txBox="1"/>
          <p:nvPr/>
        </p:nvSpPr>
        <p:spPr>
          <a:xfrm>
            <a:off x="192088" y="404664"/>
            <a:ext cx="2795736" cy="3108543"/>
          </a:xfrm>
          <a:prstGeom prst="rect">
            <a:avLst/>
          </a:prstGeom>
          <a:solidFill>
            <a:schemeClr val="bg1"/>
          </a:solidFill>
        </p:spPr>
        <p:txBody>
          <a:bodyPr wrap="square" rtlCol="0">
            <a:spAutoFit/>
          </a:bodyPr>
          <a:lstStyle/>
          <a:p>
            <a:pPr algn="ctr"/>
            <a:r>
              <a:rPr lang="zh-CN" altLang="en-US" sz="2800" b="1" u="sng" dirty="0">
                <a:solidFill>
                  <a:srgbClr val="FF0000"/>
                </a:solidFill>
              </a:rPr>
              <a:t>管理员</a:t>
            </a:r>
            <a:endParaRPr lang="en-US" altLang="zh-CN" sz="2800" b="1" u="sng" dirty="0" smtClean="0">
              <a:solidFill>
                <a:srgbClr val="FF000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US" altLang="zh-CN" sz="2800" b="1" dirty="0" smtClean="0">
              <a:solidFill>
                <a:srgbClr val="0070C0"/>
              </a:solidFill>
            </a:endParaRPr>
          </a:p>
          <a:p>
            <a:pPr algn="ctr"/>
            <a:r>
              <a:rPr lang="zh-CN" altLang="en-US" sz="2800" b="1" dirty="0" smtClean="0">
                <a:solidFill>
                  <a:srgbClr val="0070C0"/>
                </a:solidFill>
              </a:rPr>
              <a:t>维护教授信息</a:t>
            </a:r>
            <a:endParaRPr lang="en-US" altLang="zh-CN" sz="2800" b="1" dirty="0" smtClean="0">
              <a:solidFill>
                <a:srgbClr val="0070C0"/>
              </a:solidFill>
            </a:endParaRPr>
          </a:p>
          <a:p>
            <a:pPr algn="ctr"/>
            <a:r>
              <a:rPr lang="zh-CN" altLang="en-US" sz="2800" b="1" dirty="0">
                <a:solidFill>
                  <a:srgbClr val="0070C0"/>
                </a:solidFill>
              </a:rPr>
              <a:t>维</a:t>
            </a:r>
            <a:r>
              <a:rPr lang="zh-CN" altLang="en-US" sz="2800" b="1" dirty="0" smtClean="0">
                <a:solidFill>
                  <a:srgbClr val="0070C0"/>
                </a:solidFill>
              </a:rPr>
              <a:t>护学生信息</a:t>
            </a:r>
            <a:endParaRPr lang="en-US" altLang="zh-CN" sz="2800" b="1" dirty="0" smtClean="0">
              <a:solidFill>
                <a:srgbClr val="0070C0"/>
              </a:solidFill>
            </a:endParaRPr>
          </a:p>
          <a:p>
            <a:pPr algn="ctr"/>
            <a:r>
              <a:rPr lang="zh-CN" altLang="en-US" sz="2800" b="1" dirty="0">
                <a:solidFill>
                  <a:srgbClr val="0070C0"/>
                </a:solidFill>
              </a:rPr>
              <a:t>开放注</a:t>
            </a:r>
            <a:r>
              <a:rPr lang="zh-CN" altLang="en-US" sz="2800" b="1" dirty="0" smtClean="0">
                <a:solidFill>
                  <a:srgbClr val="0070C0"/>
                </a:solidFill>
              </a:rPr>
              <a:t>册</a:t>
            </a:r>
            <a:endParaRPr lang="en-US" altLang="zh-CN" sz="2800" b="1" dirty="0" smtClean="0">
              <a:solidFill>
                <a:srgbClr val="0070C0"/>
              </a:solidFill>
            </a:endParaRPr>
          </a:p>
          <a:p>
            <a:pPr algn="ctr"/>
            <a:r>
              <a:rPr lang="zh-CN" altLang="en-US" sz="2800" b="1" dirty="0">
                <a:solidFill>
                  <a:srgbClr val="0070C0"/>
                </a:solidFill>
              </a:rPr>
              <a:t>关闭注</a:t>
            </a:r>
            <a:r>
              <a:rPr lang="zh-CN" altLang="en-US" sz="2800" b="1" dirty="0" smtClean="0">
                <a:solidFill>
                  <a:srgbClr val="0070C0"/>
                </a:solidFill>
              </a:rPr>
              <a:t>册</a:t>
            </a:r>
            <a:endParaRPr lang="en-US" altLang="zh-CN" sz="2800" b="1" dirty="0" smtClean="0">
              <a:solidFill>
                <a:srgbClr val="0070C0"/>
              </a:solidFill>
            </a:endParaRPr>
          </a:p>
          <a:p>
            <a:pPr algn="ctr"/>
            <a:r>
              <a:rPr lang="zh-CN" altLang="en-US" sz="2800" b="1" dirty="0">
                <a:solidFill>
                  <a:srgbClr val="0070C0"/>
                </a:solidFill>
              </a:rPr>
              <a:t>传送账单</a:t>
            </a:r>
            <a:endParaRPr lang="en-US" altLang="zh-CN" sz="2800" b="1" dirty="0" smtClean="0">
              <a:solidFill>
                <a:srgbClr val="0070C0"/>
              </a:solidFill>
            </a:endParaRPr>
          </a:p>
        </p:txBody>
      </p:sp>
    </p:spTree>
    <p:extLst>
      <p:ext uri="{BB962C8B-B14F-4D97-AF65-F5344CB8AC3E}">
        <p14:creationId xmlns:p14="http://schemas.microsoft.com/office/powerpoint/2010/main" val="288335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确</a:t>
            </a:r>
            <a:r>
              <a:rPr lang="zh-CN" altLang="en-US" b="1" dirty="0" smtClean="0"/>
              <a:t>定用例</a:t>
            </a:r>
            <a:endParaRPr lang="en-US" altLang="zh-CN"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119</a:t>
            </a:fld>
            <a:endParaRPr kumimoji="0" lang="en-US" altLang="zh-CN" sz="1400" smtClean="0"/>
          </a:p>
        </p:txBody>
      </p:sp>
      <p:sp>
        <p:nvSpPr>
          <p:cNvPr id="6" name="TextBox 5"/>
          <p:cNvSpPr txBox="1"/>
          <p:nvPr/>
        </p:nvSpPr>
        <p:spPr>
          <a:xfrm>
            <a:off x="202297" y="1844824"/>
            <a:ext cx="2353479" cy="1815882"/>
          </a:xfrm>
          <a:prstGeom prst="rect">
            <a:avLst/>
          </a:prstGeom>
          <a:solidFill>
            <a:schemeClr val="bg1"/>
          </a:solidFill>
        </p:spPr>
        <p:txBody>
          <a:bodyPr wrap="square" rtlCol="0">
            <a:spAutoFit/>
          </a:bodyPr>
          <a:lstStyle/>
          <a:p>
            <a:pPr algn="ctr"/>
            <a:r>
              <a:rPr lang="zh-CN" altLang="en-US" sz="2800" b="1" u="sng" dirty="0" smtClean="0">
                <a:solidFill>
                  <a:srgbClr val="FF0000"/>
                </a:solidFill>
              </a:rPr>
              <a:t>学生</a:t>
            </a:r>
            <a:endParaRPr lang="en-US" altLang="zh-CN" sz="2800" b="1" u="sng" dirty="0" smtClean="0">
              <a:solidFill>
                <a:srgbClr val="FF0000"/>
              </a:solidFill>
            </a:endParaRPr>
          </a:p>
          <a:p>
            <a:pPr algn="ctr"/>
            <a:r>
              <a:rPr lang="zh-CN" altLang="en-US" sz="2800" b="1" dirty="0">
                <a:solidFill>
                  <a:srgbClr val="0070C0"/>
                </a:solidFill>
              </a:rPr>
              <a:t>注册课</a:t>
            </a:r>
            <a:r>
              <a:rPr lang="zh-CN" altLang="en-US" sz="2800" b="1" dirty="0" smtClean="0">
                <a:solidFill>
                  <a:srgbClr val="0070C0"/>
                </a:solidFill>
              </a:rPr>
              <a:t>程</a:t>
            </a:r>
            <a:endParaRPr lang="en-US" altLang="zh-CN" sz="2800" b="1" dirty="0" smtClean="0">
              <a:solidFill>
                <a:srgbClr val="0070C0"/>
              </a:solidFill>
            </a:endParaRPr>
          </a:p>
          <a:p>
            <a:pPr algn="ctr"/>
            <a:r>
              <a:rPr lang="zh-CN" altLang="en-US" sz="2800" b="1" dirty="0">
                <a:solidFill>
                  <a:srgbClr val="0070C0"/>
                </a:solidFill>
              </a:rPr>
              <a:t>查看成绩</a:t>
            </a:r>
            <a:r>
              <a:rPr lang="zh-CN" altLang="en-US" sz="2800" b="1" dirty="0" smtClean="0">
                <a:solidFill>
                  <a:srgbClr val="0070C0"/>
                </a:solidFill>
              </a:rPr>
              <a:t>单</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GB" b="1" dirty="0">
              <a:solidFill>
                <a:srgbClr val="0070C0"/>
              </a:solidFill>
            </a:endParaRPr>
          </a:p>
        </p:txBody>
      </p:sp>
      <p:sp>
        <p:nvSpPr>
          <p:cNvPr id="7" name="TextBox 6"/>
          <p:cNvSpPr txBox="1"/>
          <p:nvPr/>
        </p:nvSpPr>
        <p:spPr>
          <a:xfrm>
            <a:off x="2699792" y="1844824"/>
            <a:ext cx="2448272" cy="1815882"/>
          </a:xfrm>
          <a:prstGeom prst="rect">
            <a:avLst/>
          </a:prstGeom>
          <a:solidFill>
            <a:schemeClr val="bg1"/>
          </a:solidFill>
        </p:spPr>
        <p:txBody>
          <a:bodyPr wrap="square" rtlCol="0">
            <a:spAutoFit/>
          </a:bodyPr>
          <a:lstStyle/>
          <a:p>
            <a:pPr algn="ctr"/>
            <a:r>
              <a:rPr lang="zh-CN" altLang="en-US" sz="2800" b="1" u="sng" dirty="0">
                <a:solidFill>
                  <a:srgbClr val="FF0000"/>
                </a:solidFill>
              </a:rPr>
              <a:t>教授</a:t>
            </a:r>
            <a:endParaRPr lang="en-US" altLang="zh-CN" sz="2800" b="1" u="sng" dirty="0" smtClean="0">
              <a:solidFill>
                <a:srgbClr val="FF0000"/>
              </a:solidFill>
            </a:endParaRPr>
          </a:p>
          <a:p>
            <a:pPr algn="ctr"/>
            <a:r>
              <a:rPr lang="zh-CN" altLang="en-US" sz="2800" b="1" dirty="0" smtClean="0">
                <a:solidFill>
                  <a:srgbClr val="0070C0"/>
                </a:solidFill>
              </a:rPr>
              <a:t>选择所教课程</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记成绩</a:t>
            </a:r>
            <a:endParaRPr lang="en-US" altLang="zh-CN" sz="2800" b="1" dirty="0" smtClean="0">
              <a:solidFill>
                <a:srgbClr val="0070C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GB" b="1" dirty="0">
              <a:solidFill>
                <a:srgbClr val="0070C0"/>
              </a:solidFill>
            </a:endParaRPr>
          </a:p>
        </p:txBody>
      </p:sp>
      <p:sp>
        <p:nvSpPr>
          <p:cNvPr id="8" name="TextBox 7"/>
          <p:cNvSpPr txBox="1"/>
          <p:nvPr/>
        </p:nvSpPr>
        <p:spPr>
          <a:xfrm>
            <a:off x="5580112" y="1844824"/>
            <a:ext cx="2795736" cy="1384995"/>
          </a:xfrm>
          <a:prstGeom prst="rect">
            <a:avLst/>
          </a:prstGeom>
          <a:solidFill>
            <a:schemeClr val="bg1"/>
          </a:solidFill>
        </p:spPr>
        <p:txBody>
          <a:bodyPr wrap="square" rtlCol="0">
            <a:spAutoFit/>
          </a:bodyPr>
          <a:lstStyle/>
          <a:p>
            <a:pPr algn="ctr"/>
            <a:r>
              <a:rPr lang="zh-CN" altLang="en-US" sz="2800" b="1" u="sng" dirty="0" smtClean="0">
                <a:solidFill>
                  <a:srgbClr val="FF0000"/>
                </a:solidFill>
              </a:rPr>
              <a:t>课程目录系统</a:t>
            </a:r>
            <a:endParaRPr lang="en-US" altLang="zh-CN" sz="2800" b="1" u="sng" dirty="0" smtClean="0">
              <a:solidFill>
                <a:srgbClr val="FF0000"/>
              </a:solidFill>
            </a:endParaRPr>
          </a:p>
          <a:p>
            <a:pPr algn="ctr"/>
            <a:r>
              <a:rPr lang="zh-CN" altLang="en-US" sz="2800" b="1" dirty="0" smtClean="0">
                <a:solidFill>
                  <a:srgbClr val="0070C0"/>
                </a:solidFill>
              </a:rPr>
              <a:t>选择所教课程</a:t>
            </a:r>
            <a:endParaRPr lang="en-US" altLang="zh-CN" sz="2800" b="1" dirty="0" smtClean="0">
              <a:solidFill>
                <a:srgbClr val="0070C0"/>
              </a:solidFill>
            </a:endParaRPr>
          </a:p>
          <a:p>
            <a:pPr algn="ctr"/>
            <a:r>
              <a:rPr lang="zh-CN" altLang="en-US" sz="2800" b="1" dirty="0">
                <a:solidFill>
                  <a:srgbClr val="0070C0"/>
                </a:solidFill>
              </a:rPr>
              <a:t>注</a:t>
            </a:r>
            <a:r>
              <a:rPr lang="zh-CN" altLang="en-US" sz="2800" b="1" dirty="0" smtClean="0">
                <a:solidFill>
                  <a:srgbClr val="0070C0"/>
                </a:solidFill>
              </a:rPr>
              <a:t>册课程</a:t>
            </a:r>
            <a:endParaRPr lang="en-US" altLang="zh-CN" sz="2800" b="1" dirty="0" smtClean="0">
              <a:solidFill>
                <a:srgbClr val="0070C0"/>
              </a:solidFill>
            </a:endParaRPr>
          </a:p>
        </p:txBody>
      </p:sp>
      <p:sp>
        <p:nvSpPr>
          <p:cNvPr id="9" name="TextBox 8"/>
          <p:cNvSpPr txBox="1"/>
          <p:nvPr/>
        </p:nvSpPr>
        <p:spPr>
          <a:xfrm>
            <a:off x="1595060" y="3717032"/>
            <a:ext cx="2400876" cy="954107"/>
          </a:xfrm>
          <a:prstGeom prst="rect">
            <a:avLst/>
          </a:prstGeom>
          <a:solidFill>
            <a:schemeClr val="bg1"/>
          </a:solidFill>
        </p:spPr>
        <p:txBody>
          <a:bodyPr wrap="square" rtlCol="0">
            <a:spAutoFit/>
          </a:bodyPr>
          <a:lstStyle/>
          <a:p>
            <a:pPr algn="ctr"/>
            <a:r>
              <a:rPr lang="zh-CN" altLang="en-US" sz="2800" b="1" u="sng" dirty="0">
                <a:solidFill>
                  <a:srgbClr val="FF0000"/>
                </a:solidFill>
              </a:rPr>
              <a:t>财务系统</a:t>
            </a:r>
            <a:endParaRPr lang="en-US" altLang="zh-CN" sz="2800" b="1" u="sng" dirty="0" smtClean="0">
              <a:solidFill>
                <a:srgbClr val="FF0000"/>
              </a:solidFill>
            </a:endParaRPr>
          </a:p>
          <a:p>
            <a:pPr algn="ctr"/>
            <a:r>
              <a:rPr lang="zh-CN" altLang="en-US" sz="2800" b="1" dirty="0" smtClean="0">
                <a:solidFill>
                  <a:srgbClr val="0070C0"/>
                </a:solidFill>
              </a:rPr>
              <a:t>传送账单</a:t>
            </a:r>
            <a:endParaRPr lang="en-US" altLang="zh-CN" sz="2800" b="1" dirty="0" smtClean="0">
              <a:solidFill>
                <a:srgbClr val="0070C0"/>
              </a:solidFill>
            </a:endParaRPr>
          </a:p>
        </p:txBody>
      </p:sp>
      <p:sp>
        <p:nvSpPr>
          <p:cNvPr id="10" name="TextBox 9"/>
          <p:cNvSpPr txBox="1"/>
          <p:nvPr/>
        </p:nvSpPr>
        <p:spPr>
          <a:xfrm>
            <a:off x="4427984" y="3704833"/>
            <a:ext cx="2795736" cy="3108543"/>
          </a:xfrm>
          <a:prstGeom prst="rect">
            <a:avLst/>
          </a:prstGeom>
          <a:solidFill>
            <a:schemeClr val="bg1"/>
          </a:solidFill>
        </p:spPr>
        <p:txBody>
          <a:bodyPr wrap="square" rtlCol="0">
            <a:spAutoFit/>
          </a:bodyPr>
          <a:lstStyle/>
          <a:p>
            <a:pPr algn="ctr"/>
            <a:r>
              <a:rPr lang="zh-CN" altLang="en-US" sz="2800" b="1" u="sng" dirty="0">
                <a:solidFill>
                  <a:srgbClr val="FF0000"/>
                </a:solidFill>
              </a:rPr>
              <a:t>管理员</a:t>
            </a:r>
            <a:endParaRPr lang="en-US" altLang="zh-CN" sz="2800" b="1" u="sng" dirty="0" smtClean="0">
              <a:solidFill>
                <a:srgbClr val="FF0000"/>
              </a:solidFill>
            </a:endParaRPr>
          </a:p>
          <a:p>
            <a:pPr algn="ctr"/>
            <a:r>
              <a:rPr lang="zh-CN" altLang="en-US" sz="2800" b="1" dirty="0">
                <a:solidFill>
                  <a:srgbClr val="0070C0"/>
                </a:solidFill>
              </a:rPr>
              <a:t>登</a:t>
            </a:r>
            <a:r>
              <a:rPr lang="zh-CN" altLang="en-US" sz="2800" b="1" dirty="0" smtClean="0">
                <a:solidFill>
                  <a:srgbClr val="0070C0"/>
                </a:solidFill>
              </a:rPr>
              <a:t>录系统</a:t>
            </a:r>
            <a:endParaRPr lang="en-US" altLang="zh-CN" sz="2800" b="1" dirty="0" smtClean="0">
              <a:solidFill>
                <a:srgbClr val="0070C0"/>
              </a:solidFill>
            </a:endParaRPr>
          </a:p>
          <a:p>
            <a:pPr algn="ctr"/>
            <a:r>
              <a:rPr lang="zh-CN" altLang="en-US" sz="2800" b="1" dirty="0" smtClean="0">
                <a:solidFill>
                  <a:srgbClr val="0070C0"/>
                </a:solidFill>
              </a:rPr>
              <a:t>维护教授信息</a:t>
            </a:r>
            <a:endParaRPr lang="en-US" altLang="zh-CN" sz="2800" b="1" dirty="0" smtClean="0">
              <a:solidFill>
                <a:srgbClr val="0070C0"/>
              </a:solidFill>
            </a:endParaRPr>
          </a:p>
          <a:p>
            <a:pPr algn="ctr"/>
            <a:r>
              <a:rPr lang="zh-CN" altLang="en-US" sz="2800" b="1" dirty="0">
                <a:solidFill>
                  <a:srgbClr val="0070C0"/>
                </a:solidFill>
              </a:rPr>
              <a:t>维</a:t>
            </a:r>
            <a:r>
              <a:rPr lang="zh-CN" altLang="en-US" sz="2800" b="1" dirty="0" smtClean="0">
                <a:solidFill>
                  <a:srgbClr val="0070C0"/>
                </a:solidFill>
              </a:rPr>
              <a:t>护学生信息</a:t>
            </a:r>
            <a:endParaRPr lang="en-US" altLang="zh-CN" sz="2800" b="1" dirty="0" smtClean="0">
              <a:solidFill>
                <a:srgbClr val="0070C0"/>
              </a:solidFill>
            </a:endParaRPr>
          </a:p>
          <a:p>
            <a:pPr algn="ctr"/>
            <a:r>
              <a:rPr lang="zh-CN" altLang="en-US" sz="2800" b="1" dirty="0">
                <a:solidFill>
                  <a:srgbClr val="0070C0"/>
                </a:solidFill>
              </a:rPr>
              <a:t>开放注</a:t>
            </a:r>
            <a:r>
              <a:rPr lang="zh-CN" altLang="en-US" sz="2800" b="1" dirty="0" smtClean="0">
                <a:solidFill>
                  <a:srgbClr val="0070C0"/>
                </a:solidFill>
              </a:rPr>
              <a:t>册</a:t>
            </a:r>
            <a:endParaRPr lang="en-US" altLang="zh-CN" sz="2800" b="1" dirty="0" smtClean="0">
              <a:solidFill>
                <a:srgbClr val="0070C0"/>
              </a:solidFill>
            </a:endParaRPr>
          </a:p>
          <a:p>
            <a:pPr algn="ctr"/>
            <a:r>
              <a:rPr lang="zh-CN" altLang="en-US" sz="2800" b="1" dirty="0">
                <a:solidFill>
                  <a:srgbClr val="0070C0"/>
                </a:solidFill>
              </a:rPr>
              <a:t>关闭注</a:t>
            </a:r>
            <a:r>
              <a:rPr lang="zh-CN" altLang="en-US" sz="2800" b="1" dirty="0" smtClean="0">
                <a:solidFill>
                  <a:srgbClr val="0070C0"/>
                </a:solidFill>
              </a:rPr>
              <a:t>册</a:t>
            </a:r>
            <a:endParaRPr lang="en-US" altLang="zh-CN" sz="2800" b="1" dirty="0" smtClean="0">
              <a:solidFill>
                <a:srgbClr val="0070C0"/>
              </a:solidFill>
            </a:endParaRPr>
          </a:p>
          <a:p>
            <a:pPr algn="ctr"/>
            <a:r>
              <a:rPr lang="zh-CN" altLang="en-US" sz="2800" b="1" dirty="0">
                <a:solidFill>
                  <a:srgbClr val="0070C0"/>
                </a:solidFill>
              </a:rPr>
              <a:t>传送账单</a:t>
            </a:r>
            <a:endParaRPr lang="en-US" altLang="zh-CN" sz="2800" b="1" dirty="0" smtClean="0">
              <a:solidFill>
                <a:srgbClr val="0070C0"/>
              </a:solidFill>
            </a:endParaRPr>
          </a:p>
        </p:txBody>
      </p:sp>
    </p:spTree>
    <p:extLst>
      <p:ext uri="{BB962C8B-B14F-4D97-AF65-F5344CB8AC3E}">
        <p14:creationId xmlns:p14="http://schemas.microsoft.com/office/powerpoint/2010/main" val="118496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p:txBody>
          <a:bodyPr/>
          <a:lstStyle/>
          <a:p>
            <a:r>
              <a:rPr lang="zh-CN" altLang="en-US" b="1" smtClean="0"/>
              <a:t>功能需求</a:t>
            </a:r>
            <a:r>
              <a:rPr lang="en-US" altLang="zh-CN" b="1" smtClean="0"/>
              <a:t/>
            </a:r>
            <a:br>
              <a:rPr lang="en-US" altLang="zh-CN" b="1" smtClean="0"/>
            </a:br>
            <a:r>
              <a:rPr lang="en-US" altLang="zh-CN" sz="3600" b="1" smtClean="0"/>
              <a:t>(</a:t>
            </a:r>
            <a:r>
              <a:rPr lang="en-GB" altLang="zh-CN" sz="3600" b="1" smtClean="0"/>
              <a:t>Functional requirements</a:t>
            </a:r>
            <a:r>
              <a:rPr lang="en-US" altLang="zh-CN" sz="3600" b="1" smtClean="0"/>
              <a:t>)</a:t>
            </a:r>
            <a:endParaRPr lang="zh-CN" altLang="en-US" sz="3600" b="1" smtClean="0"/>
          </a:p>
        </p:txBody>
      </p:sp>
      <p:sp>
        <p:nvSpPr>
          <p:cNvPr id="12291" name="Content Placeholder 5"/>
          <p:cNvSpPr>
            <a:spLocks noGrp="1"/>
          </p:cNvSpPr>
          <p:nvPr>
            <p:ph idx="1"/>
          </p:nvPr>
        </p:nvSpPr>
        <p:spPr>
          <a:xfrm>
            <a:off x="899592" y="2017712"/>
            <a:ext cx="7772400" cy="4363615"/>
          </a:xfrm>
        </p:spPr>
        <p:txBody>
          <a:bodyPr/>
          <a:lstStyle/>
          <a:p>
            <a:pPr eaLnBrk="1" hangingPunct="1">
              <a:lnSpc>
                <a:spcPct val="90000"/>
              </a:lnSpc>
            </a:pPr>
            <a:r>
              <a:rPr lang="zh-CN" altLang="en-US" dirty="0" smtClean="0">
                <a:latin typeface="Times New Roman" pitchFamily="18" charset="0"/>
              </a:rPr>
              <a:t>它是对系统应该提供的服务、功能以及系统在特定条件下的行为的描述。</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它与软件系统的类型、使用系统的用户等相关，有时需要详细描述系统的功能、输入</a:t>
            </a:r>
            <a:r>
              <a:rPr lang="en-US" altLang="zh-CN" dirty="0" smtClean="0">
                <a:latin typeface="Times New Roman" pitchFamily="18" charset="0"/>
              </a:rPr>
              <a:t>/</a:t>
            </a:r>
            <a:r>
              <a:rPr lang="zh-CN" altLang="en-US" dirty="0" smtClean="0">
                <a:latin typeface="Times New Roman" pitchFamily="18" charset="0"/>
              </a:rPr>
              <a:t>输出、异常等，有时还需要声明系统不应该做什么。</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用户的功能需求可以高层次的说明系统需要做的功能，但软件</a:t>
            </a:r>
            <a:r>
              <a:rPr lang="en-US" altLang="zh-CN" dirty="0" smtClean="0">
                <a:latin typeface="Times New Roman" pitchFamily="18" charset="0"/>
              </a:rPr>
              <a:t>/</a:t>
            </a:r>
            <a:r>
              <a:rPr lang="zh-CN" altLang="en-US" dirty="0" smtClean="0">
                <a:latin typeface="Times New Roman" pitchFamily="18" charset="0"/>
              </a:rPr>
              <a:t>系统的功能需求必须要是详细的，可操作的。</a:t>
            </a:r>
          </a:p>
          <a:p>
            <a:pPr eaLnBrk="1" hangingPunct="1">
              <a:lnSpc>
                <a:spcPct val="90000"/>
              </a:lnSpc>
            </a:pPr>
            <a:endParaRPr lang="en-US" altLang="zh-CN" sz="2000" dirty="0" smtClean="0">
              <a:latin typeface="Times New Roman" pitchFamily="18" charset="0"/>
            </a:endParaRPr>
          </a:p>
        </p:txBody>
      </p:sp>
      <p:sp>
        <p:nvSpPr>
          <p:cNvPr id="1229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26C99A2-F262-4873-B123-A7138BF6DD70}" type="slidenum">
              <a:rPr kumimoji="0" lang="en-US" altLang="zh-CN" sz="1400" smtClean="0"/>
              <a:pPr eaLnBrk="1" hangingPunct="1">
                <a:spcBef>
                  <a:spcPct val="0"/>
                </a:spcBef>
                <a:buClrTx/>
                <a:buSzTx/>
                <a:buFontTx/>
                <a:buNone/>
              </a:pPr>
              <a:t>12</a:t>
            </a:fld>
            <a:endParaRPr kumimoji="0" lang="en-US" altLang="zh-CN" sz="140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smtClean="0"/>
              <a:t>绘制和检查用例图</a:t>
            </a:r>
            <a:endParaRPr lang="en-US" altLang="zh-CN"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120</a:t>
            </a:fld>
            <a:endParaRPr kumimoji="0" lang="en-US" altLang="zh-CN" sz="1400" smtClean="0"/>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84" y="1844824"/>
            <a:ext cx="748831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761885"/>
            <a:ext cx="1944215" cy="175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4746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smtClean="0"/>
              <a:t>绘制和检查用例图</a:t>
            </a:r>
            <a:endParaRPr lang="en-US" altLang="zh-CN"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121</a:t>
            </a:fld>
            <a:endParaRPr kumimoji="0" lang="en-US" altLang="zh-CN" sz="1400" smtClean="0"/>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1844824"/>
            <a:ext cx="736139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0663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编</a:t>
            </a:r>
            <a:r>
              <a:rPr lang="zh-CN" altLang="en-US" b="1" dirty="0" smtClean="0"/>
              <a:t>写用例规约</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用例通常包含</a:t>
            </a:r>
            <a:endParaRPr lang="en-US" altLang="zh-CN" sz="2800" b="1" dirty="0" smtClean="0"/>
          </a:p>
          <a:p>
            <a:pPr lvl="1"/>
            <a:r>
              <a:rPr lang="zh-CN" altLang="en-US" sz="2400" b="1" dirty="0"/>
              <a:t>简要说</a:t>
            </a:r>
            <a:r>
              <a:rPr lang="zh-CN" altLang="en-US" sz="2400" b="1" dirty="0" smtClean="0"/>
              <a:t>明（</a:t>
            </a:r>
            <a:r>
              <a:rPr lang="en-US" altLang="zh-CN" sz="2400" b="1" dirty="0" smtClean="0"/>
              <a:t>Brief Description</a:t>
            </a:r>
            <a:r>
              <a:rPr lang="zh-CN" altLang="en-US" sz="2400" b="1" dirty="0" smtClean="0"/>
              <a:t>）</a:t>
            </a:r>
            <a:endParaRPr lang="en-US" altLang="zh-CN" sz="2400" b="1" dirty="0" smtClean="0"/>
          </a:p>
          <a:p>
            <a:pPr lvl="1"/>
            <a:r>
              <a:rPr lang="zh-CN" altLang="en-US" sz="2400" b="1" dirty="0"/>
              <a:t>参与</a:t>
            </a:r>
            <a:r>
              <a:rPr lang="zh-CN" altLang="en-US" sz="2400" b="1" dirty="0" smtClean="0"/>
              <a:t>者（</a:t>
            </a:r>
            <a:r>
              <a:rPr lang="en-US" altLang="zh-CN" sz="2400" b="1" dirty="0" smtClean="0"/>
              <a:t>Primary Actor</a:t>
            </a:r>
            <a:r>
              <a:rPr lang="zh-CN" altLang="en-US" sz="2400" b="1" dirty="0" smtClean="0"/>
              <a:t>）</a:t>
            </a:r>
            <a:endParaRPr lang="en-US" altLang="zh-CN" sz="2400" b="1" dirty="0" smtClean="0"/>
          </a:p>
          <a:p>
            <a:pPr lvl="1"/>
            <a:r>
              <a:rPr lang="zh-CN" altLang="en-US" sz="2400" b="1" dirty="0" smtClean="0"/>
              <a:t>特殊需求（</a:t>
            </a:r>
            <a:r>
              <a:rPr lang="en-US" altLang="zh-CN" sz="2400" b="1" dirty="0" smtClean="0"/>
              <a:t>Special Requirement</a:t>
            </a:r>
            <a:r>
              <a:rPr lang="zh-CN" altLang="en-US" sz="2400" b="1" dirty="0" smtClean="0"/>
              <a:t>）</a:t>
            </a:r>
            <a:endParaRPr lang="en-US" altLang="zh-CN" sz="2400" b="1" dirty="0" smtClean="0"/>
          </a:p>
          <a:p>
            <a:pPr lvl="1"/>
            <a:r>
              <a:rPr lang="zh-CN" altLang="en-US" sz="2400" b="1" dirty="0" smtClean="0"/>
              <a:t>前</a:t>
            </a:r>
            <a:r>
              <a:rPr lang="zh-CN" altLang="en-US" sz="2400" b="1" dirty="0"/>
              <a:t>置条件（</a:t>
            </a:r>
            <a:r>
              <a:rPr lang="en-US" altLang="zh-CN" sz="2400" b="1" dirty="0"/>
              <a:t>Preconditions</a:t>
            </a:r>
            <a:r>
              <a:rPr lang="zh-CN" altLang="en-US" sz="2400" b="1" dirty="0" smtClean="0"/>
              <a:t>）</a:t>
            </a:r>
            <a:endParaRPr lang="en-US" altLang="zh-CN" sz="2400" b="1" dirty="0" smtClean="0"/>
          </a:p>
          <a:p>
            <a:pPr lvl="1"/>
            <a:r>
              <a:rPr lang="zh-CN" altLang="en-US" sz="2400" b="1" dirty="0"/>
              <a:t>后</a:t>
            </a:r>
            <a:r>
              <a:rPr lang="zh-CN" altLang="en-US" sz="2400" b="1" dirty="0" smtClean="0"/>
              <a:t>置条件（</a:t>
            </a:r>
            <a:r>
              <a:rPr lang="en-US" altLang="zh-CN" sz="2400" b="1" dirty="0" smtClean="0"/>
              <a:t>Post-condition</a:t>
            </a:r>
            <a:r>
              <a:rPr lang="zh-CN" altLang="en-US" sz="2400" b="1" dirty="0" smtClean="0"/>
              <a:t>）</a:t>
            </a:r>
            <a:endParaRPr lang="en-US" altLang="zh-CN" sz="2400" b="1" dirty="0" smtClean="0"/>
          </a:p>
          <a:p>
            <a:pPr lvl="1"/>
            <a:r>
              <a:rPr lang="zh-CN" altLang="en-US" sz="2400" b="1" dirty="0"/>
              <a:t>事件</a:t>
            </a:r>
            <a:r>
              <a:rPr lang="zh-CN" altLang="en-US" sz="2400" b="1" dirty="0" smtClean="0"/>
              <a:t>流（</a:t>
            </a:r>
            <a:r>
              <a:rPr lang="en-US" altLang="zh-CN" sz="2400" b="1" dirty="0" smtClean="0"/>
              <a:t>Flow of Event</a:t>
            </a:r>
            <a:r>
              <a:rPr lang="zh-CN" altLang="en-US" sz="2400" b="1" dirty="0" smtClean="0"/>
              <a:t>）</a:t>
            </a:r>
            <a:endParaRPr lang="en-US" altLang="zh-CN" sz="2400" b="1" dirty="0" smtClean="0"/>
          </a:p>
          <a:p>
            <a:pPr lvl="2"/>
            <a:r>
              <a:rPr lang="zh-CN" altLang="en-US" sz="2000" b="1" dirty="0"/>
              <a:t>基</a:t>
            </a:r>
            <a:r>
              <a:rPr lang="zh-CN" altLang="en-US" sz="2000" b="1" dirty="0" smtClean="0"/>
              <a:t>本流：用例最常见的场景</a:t>
            </a:r>
            <a:endParaRPr lang="en-US" altLang="zh-CN" sz="2000" b="1" dirty="0" smtClean="0"/>
          </a:p>
          <a:p>
            <a:pPr lvl="2"/>
            <a:r>
              <a:rPr lang="zh-CN" altLang="en-US" sz="2000" b="1" dirty="0"/>
              <a:t>备选</a:t>
            </a:r>
            <a:r>
              <a:rPr lang="zh-CN" altLang="en-US" sz="2000" b="1" dirty="0" smtClean="0"/>
              <a:t>流：用例中的异常、错误处理、等分支场景</a:t>
            </a:r>
            <a:endParaRPr lang="en-US" altLang="zh-CN" sz="20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122</a:t>
            </a:fld>
            <a:endParaRPr kumimoji="0" lang="en-US" altLang="zh-CN" sz="1400" smtClean="0"/>
          </a:p>
        </p:txBody>
      </p:sp>
    </p:spTree>
    <p:extLst>
      <p:ext uri="{BB962C8B-B14F-4D97-AF65-F5344CB8AC3E}">
        <p14:creationId xmlns:p14="http://schemas.microsoft.com/office/powerpoint/2010/main" val="32540668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123</a:t>
            </a:fld>
            <a:endParaRPr kumimoji="0" lang="en-US" altLang="zh-CN" sz="1400" smtClean="0"/>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2132856"/>
            <a:ext cx="7007799"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60648"/>
            <a:ext cx="7054353"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0674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写用例规</a:t>
            </a:r>
            <a:r>
              <a:rPr lang="zh-CN" altLang="en-US" b="1" dirty="0" smtClean="0"/>
              <a:t>约</a:t>
            </a:r>
            <a:r>
              <a:rPr lang="en-US" altLang="zh-CN" b="1" dirty="0" smtClean="0"/>
              <a:t>—</a:t>
            </a:r>
            <a:r>
              <a:rPr lang="zh-CN" altLang="en-US" b="1" dirty="0" smtClean="0"/>
              <a:t>事件流</a:t>
            </a:r>
            <a:endParaRPr lang="en-GB" dirty="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124</a:t>
            </a:fld>
            <a:endParaRPr kumimoji="0" lang="en-US" altLang="zh-CN" sz="1400" smtClean="0"/>
          </a:p>
        </p:txBody>
      </p:sp>
      <p:graphicFrame>
        <p:nvGraphicFramePr>
          <p:cNvPr id="5" name="Table 4"/>
          <p:cNvGraphicFramePr>
            <a:graphicFrameLocks noGrp="1"/>
          </p:cNvGraphicFramePr>
          <p:nvPr>
            <p:extLst>
              <p:ext uri="{D42A27DB-BD31-4B8C-83A1-F6EECF244321}">
                <p14:modId xmlns:p14="http://schemas.microsoft.com/office/powerpoint/2010/main" val="904251894"/>
              </p:ext>
            </p:extLst>
          </p:nvPr>
        </p:nvGraphicFramePr>
        <p:xfrm>
          <a:off x="1331640" y="2276872"/>
          <a:ext cx="6096000" cy="2743200"/>
        </p:xfrm>
        <a:graphic>
          <a:graphicData uri="http://schemas.openxmlformats.org/drawingml/2006/table">
            <a:tbl>
              <a:tblPr firstRow="1" bandRow="1">
                <a:tableStyleId>{72833802-FEF1-4C79-8D5D-14CF1EAF98D9}</a:tableStyleId>
              </a:tblPr>
              <a:tblGrid>
                <a:gridCol w="3048000"/>
                <a:gridCol w="3048000"/>
              </a:tblGrid>
              <a:tr h="370840">
                <a:tc>
                  <a:txBody>
                    <a:bodyPr/>
                    <a:lstStyle/>
                    <a:p>
                      <a:pPr algn="ctr"/>
                      <a:r>
                        <a:rPr lang="zh-CN" altLang="en-US" sz="2400" b="1" dirty="0" smtClean="0"/>
                        <a:t>角色行为</a:t>
                      </a:r>
                      <a:endParaRPr lang="en-GB" sz="2400" b="1" dirty="0"/>
                    </a:p>
                  </a:txBody>
                  <a:tcPr/>
                </a:tc>
                <a:tc>
                  <a:txBody>
                    <a:bodyPr/>
                    <a:lstStyle/>
                    <a:p>
                      <a:pPr algn="ctr"/>
                      <a:r>
                        <a:rPr lang="zh-CN" altLang="en-US" sz="2400" b="1" dirty="0" smtClean="0"/>
                        <a:t>系统响应</a:t>
                      </a:r>
                      <a:endParaRPr lang="en-GB" sz="2400" b="1" dirty="0"/>
                    </a:p>
                  </a:txBody>
                  <a:tcPr/>
                </a:tc>
              </a:tr>
              <a:tr h="370840">
                <a:tc>
                  <a:txBody>
                    <a:bodyPr/>
                    <a:lstStyle/>
                    <a:p>
                      <a:r>
                        <a:rPr lang="en-US" altLang="zh-CN" sz="2400" b="0" dirty="0" smtClean="0"/>
                        <a:t>1. …</a:t>
                      </a:r>
                      <a:endParaRPr lang="en-GB" sz="2400" b="0" dirty="0"/>
                    </a:p>
                  </a:txBody>
                  <a:tcPr/>
                </a:tc>
                <a:tc>
                  <a:txBody>
                    <a:bodyPr/>
                    <a:lstStyle/>
                    <a:p>
                      <a:endParaRPr lang="en-GB" sz="2400" b="0" dirty="0"/>
                    </a:p>
                  </a:txBody>
                  <a:tcPr/>
                </a:tc>
              </a:tr>
              <a:tr h="370840">
                <a:tc>
                  <a:txBody>
                    <a:bodyPr/>
                    <a:lstStyle/>
                    <a:p>
                      <a:endParaRPr lang="en-GB" sz="2400" b="0" dirty="0"/>
                    </a:p>
                  </a:txBody>
                  <a:tcPr/>
                </a:tc>
                <a:tc>
                  <a:txBody>
                    <a:bodyPr/>
                    <a:lstStyle/>
                    <a:p>
                      <a:r>
                        <a:rPr lang="en-US" sz="2400" b="0" dirty="0" smtClean="0"/>
                        <a:t>2</a:t>
                      </a:r>
                      <a:r>
                        <a:rPr lang="en-US" altLang="zh-CN" sz="2400" b="0" dirty="0" smtClean="0"/>
                        <a:t>. …</a:t>
                      </a:r>
                      <a:endParaRPr lang="en-GB" sz="2400" b="0" dirty="0"/>
                    </a:p>
                  </a:txBody>
                  <a:tcPr/>
                </a:tc>
              </a:tr>
              <a:tr h="370840">
                <a:tc>
                  <a:txBody>
                    <a:bodyPr/>
                    <a:lstStyle/>
                    <a:p>
                      <a:r>
                        <a:rPr lang="en-US" sz="2400" b="0" dirty="0" smtClean="0"/>
                        <a:t>3</a:t>
                      </a:r>
                      <a:r>
                        <a:rPr lang="en-US" altLang="zh-CN" sz="2400" b="0" dirty="0" smtClean="0"/>
                        <a:t>. …</a:t>
                      </a:r>
                      <a:endParaRPr lang="en-GB" sz="2400" b="0" dirty="0"/>
                    </a:p>
                  </a:txBody>
                  <a:tcPr/>
                </a:tc>
                <a:tc>
                  <a:txBody>
                    <a:bodyPr/>
                    <a:lstStyle/>
                    <a:p>
                      <a:endParaRPr lang="en-GB" sz="2400" b="0" dirty="0"/>
                    </a:p>
                  </a:txBody>
                  <a:tcPr/>
                </a:tc>
              </a:tr>
              <a:tr h="370840">
                <a:tc>
                  <a:txBody>
                    <a:bodyPr/>
                    <a:lstStyle/>
                    <a:p>
                      <a:endParaRPr lang="en-GB" sz="2400" b="0" dirty="0"/>
                    </a:p>
                  </a:txBody>
                  <a:tcPr/>
                </a:tc>
                <a:tc>
                  <a:txBody>
                    <a:bodyPr/>
                    <a:lstStyle/>
                    <a:p>
                      <a:r>
                        <a:rPr lang="en-US" sz="2400" b="0" dirty="0" smtClean="0"/>
                        <a:t>4</a:t>
                      </a:r>
                      <a:r>
                        <a:rPr lang="en-US" altLang="zh-CN" sz="2400" b="0" dirty="0" smtClean="0"/>
                        <a:t>. …</a:t>
                      </a:r>
                      <a:endParaRPr lang="en-GB" sz="2400" b="0" dirty="0"/>
                    </a:p>
                  </a:txBody>
                  <a:tcPr/>
                </a:tc>
              </a:tr>
              <a:tr h="370840">
                <a:tc>
                  <a:txBody>
                    <a:bodyPr/>
                    <a:lstStyle/>
                    <a:p>
                      <a:endParaRPr lang="en-GB" sz="2400" b="1" dirty="0"/>
                    </a:p>
                  </a:txBody>
                  <a:tcPr/>
                </a:tc>
                <a:tc>
                  <a:txBody>
                    <a:bodyPr/>
                    <a:lstStyle/>
                    <a:p>
                      <a:endParaRPr lang="en-GB" sz="2400" b="1" dirty="0"/>
                    </a:p>
                  </a:txBody>
                  <a:tcPr/>
                </a:tc>
              </a:tr>
            </a:tbl>
          </a:graphicData>
        </a:graphic>
      </p:graphicFrame>
      <p:cxnSp>
        <p:nvCxnSpPr>
          <p:cNvPr id="7" name="Straight Connector 6"/>
          <p:cNvCxnSpPr>
            <a:stCxn id="5" idx="0"/>
            <a:endCxn id="5" idx="2"/>
          </p:cNvCxnSpPr>
          <p:nvPr/>
        </p:nvCxnSpPr>
        <p:spPr bwMode="auto">
          <a:xfrm>
            <a:off x="4379640" y="2276872"/>
            <a:ext cx="0" cy="2743200"/>
          </a:xfrm>
          <a:prstGeom prst="line">
            <a:avLst/>
          </a:prstGeom>
          <a:solidFill>
            <a:schemeClr val="accent1"/>
          </a:solidFill>
          <a:ln w="1270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0660924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编写补充规约</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补充规约主要用于记录在用例模型中不易表述的系统需求和约束条件。</a:t>
            </a:r>
            <a:endParaRPr lang="en-US" altLang="zh-CN" sz="28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125</a:t>
            </a:fld>
            <a:endParaRPr kumimoji="0" lang="en-US" altLang="zh-CN" sz="1400" smtClean="0"/>
          </a:p>
        </p:txBody>
      </p:sp>
    </p:spTree>
    <p:extLst>
      <p:ext uri="{BB962C8B-B14F-4D97-AF65-F5344CB8AC3E}">
        <p14:creationId xmlns:p14="http://schemas.microsoft.com/office/powerpoint/2010/main" val="33135368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126</a:t>
            </a:fld>
            <a:endParaRPr kumimoji="0" lang="en-US" altLang="zh-CN" sz="1400" smtClean="0"/>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3" y="836712"/>
            <a:ext cx="7637817" cy="4542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7320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编</a:t>
            </a:r>
            <a:r>
              <a:rPr lang="zh-CN" altLang="en-US" b="1" dirty="0" smtClean="0"/>
              <a:t>写</a:t>
            </a:r>
            <a:r>
              <a:rPr lang="zh-CN" altLang="en-US" b="1" dirty="0"/>
              <a:t>术语表</a:t>
            </a:r>
            <a:endParaRPr lang="en-US" altLang="zh-CN" b="1" dirty="0" smtClean="0"/>
          </a:p>
        </p:txBody>
      </p:sp>
      <p:sp>
        <p:nvSpPr>
          <p:cNvPr id="105475" name="Content Placeholder 1"/>
          <p:cNvSpPr>
            <a:spLocks noGrp="1"/>
          </p:cNvSpPr>
          <p:nvPr>
            <p:ph idx="1"/>
          </p:nvPr>
        </p:nvSpPr>
        <p:spPr/>
        <p:txBody>
          <a:bodyPr/>
          <a:lstStyle/>
          <a:p>
            <a:r>
              <a:rPr lang="zh-CN" altLang="en-US" sz="2800" b="1" dirty="0" smtClean="0"/>
              <a:t>术语表主要用于定义软件开发项目的特定术语，它有助于开发人员对项目中的术语有统一的理解并能正确使用。</a:t>
            </a:r>
            <a:endParaRPr lang="en-US" altLang="zh-CN" sz="2800" b="1" dirty="0" smtClean="0"/>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127</a:t>
            </a:fld>
            <a:endParaRPr kumimoji="0" lang="en-US" altLang="zh-CN" sz="1400" smtClean="0"/>
          </a:p>
        </p:txBody>
      </p:sp>
    </p:spTree>
    <p:extLst>
      <p:ext uri="{BB962C8B-B14F-4D97-AF65-F5344CB8AC3E}">
        <p14:creationId xmlns:p14="http://schemas.microsoft.com/office/powerpoint/2010/main" val="350160458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128</a:t>
            </a:fld>
            <a:endParaRPr kumimoji="0" lang="en-US" altLang="zh-CN" sz="1400" smtClean="0"/>
          </a:p>
        </p:txBody>
      </p:sp>
      <p:sp>
        <p:nvSpPr>
          <p:cNvPr id="3" name="TextBox 2"/>
          <p:cNvSpPr txBox="1"/>
          <p:nvPr/>
        </p:nvSpPr>
        <p:spPr>
          <a:xfrm>
            <a:off x="192088" y="44624"/>
            <a:ext cx="8856984" cy="6771084"/>
          </a:xfrm>
          <a:prstGeom prst="rect">
            <a:avLst/>
          </a:prstGeom>
          <a:solidFill>
            <a:schemeClr val="bg1"/>
          </a:solidFill>
        </p:spPr>
        <p:txBody>
          <a:bodyPr wrap="square" lIns="36000" tIns="0" rIns="36000" bIns="0" rtlCol="0">
            <a:spAutoFit/>
          </a:bodyPr>
          <a:lstStyle/>
          <a:p>
            <a:pPr algn="ctr"/>
            <a:r>
              <a:rPr lang="zh-CN" altLang="en-US" sz="2800" b="1" dirty="0" smtClean="0"/>
              <a:t>选课系统</a:t>
            </a:r>
            <a:r>
              <a:rPr lang="en-US" altLang="zh-CN" sz="2800" b="1" dirty="0" smtClean="0"/>
              <a:t>-</a:t>
            </a:r>
            <a:r>
              <a:rPr lang="zh-CN" altLang="en-US" sz="2800" b="1" dirty="0" smtClean="0"/>
              <a:t>问题描述</a:t>
            </a:r>
            <a:endParaRPr lang="en-US" altLang="zh-CN" sz="2800" b="1" dirty="0" smtClean="0"/>
          </a:p>
          <a:p>
            <a:pPr indent="705600"/>
            <a:r>
              <a:rPr lang="zh-CN" altLang="en-US" b="1" dirty="0" smtClean="0"/>
              <a:t>开</a:t>
            </a:r>
            <a:r>
              <a:rPr lang="zh-CN" altLang="en-US" b="1" dirty="0"/>
              <a:t>发一</a:t>
            </a:r>
            <a:r>
              <a:rPr lang="zh-CN" altLang="en-US" b="1" dirty="0" smtClean="0"/>
              <a:t>个学生“选课系统”。通过这个系统，</a:t>
            </a:r>
            <a:r>
              <a:rPr lang="zh-CN" altLang="en-US" b="1" u="sng" dirty="0" smtClean="0">
                <a:solidFill>
                  <a:srgbClr val="FF0000"/>
                </a:solidFill>
              </a:rPr>
              <a:t>学生</a:t>
            </a:r>
            <a:r>
              <a:rPr lang="zh-CN" altLang="en-US" b="1" dirty="0" smtClean="0"/>
              <a:t>可以选</a:t>
            </a:r>
            <a:r>
              <a:rPr lang="zh-CN" altLang="en-US" b="1" u="sng" dirty="0" smtClean="0">
                <a:solidFill>
                  <a:srgbClr val="FF0000"/>
                </a:solidFill>
              </a:rPr>
              <a:t>课</a:t>
            </a:r>
            <a:r>
              <a:rPr lang="zh-CN" altLang="en-US" b="1" dirty="0" smtClean="0"/>
              <a:t>和查看</a:t>
            </a:r>
            <a:r>
              <a:rPr lang="zh-CN" altLang="en-US" b="1" u="sng" dirty="0" smtClean="0">
                <a:solidFill>
                  <a:srgbClr val="FF0000"/>
                </a:solidFill>
              </a:rPr>
              <a:t>成绩报告单</a:t>
            </a:r>
            <a:r>
              <a:rPr lang="zh-CN" altLang="en-US" b="1" dirty="0" smtClean="0"/>
              <a:t>，</a:t>
            </a:r>
            <a:r>
              <a:rPr lang="zh-CN" altLang="en-US" b="1" u="sng" dirty="0" smtClean="0">
                <a:solidFill>
                  <a:srgbClr val="FF0000"/>
                </a:solidFill>
              </a:rPr>
              <a:t>教授</a:t>
            </a:r>
            <a:r>
              <a:rPr lang="zh-CN" altLang="en-US" b="1" dirty="0" smtClean="0"/>
              <a:t>可以选择所教的</a:t>
            </a:r>
            <a:r>
              <a:rPr lang="zh-CN" altLang="en-US" b="1" u="sng" dirty="0" smtClean="0">
                <a:solidFill>
                  <a:srgbClr val="FF0000"/>
                </a:solidFill>
              </a:rPr>
              <a:t>课</a:t>
            </a:r>
            <a:r>
              <a:rPr lang="zh-CN" altLang="en-US" b="1" dirty="0" smtClean="0"/>
              <a:t>和记录</a:t>
            </a:r>
            <a:r>
              <a:rPr lang="zh-CN" altLang="en-US" b="1" u="sng" dirty="0" smtClean="0">
                <a:solidFill>
                  <a:srgbClr val="FF0000"/>
                </a:solidFill>
              </a:rPr>
              <a:t>学生成绩</a:t>
            </a:r>
            <a:r>
              <a:rPr lang="zh-CN" altLang="en-US" b="1" dirty="0" smtClean="0"/>
              <a:t>。</a:t>
            </a:r>
            <a:endParaRPr lang="en-US" altLang="zh-CN" b="1" dirty="0" smtClean="0"/>
          </a:p>
          <a:p>
            <a:pPr indent="705600"/>
            <a:r>
              <a:rPr lang="zh-CN" altLang="en-US" b="1" u="sng" dirty="0">
                <a:solidFill>
                  <a:srgbClr val="FF0000"/>
                </a:solidFill>
              </a:rPr>
              <a:t>学校</a:t>
            </a:r>
            <a:r>
              <a:rPr lang="zh-CN" altLang="en-US" b="1" dirty="0"/>
              <a:t>保留原有的</a:t>
            </a:r>
            <a:r>
              <a:rPr lang="zh-CN" altLang="en-US" b="1" u="sng" dirty="0">
                <a:solidFill>
                  <a:srgbClr val="FF0000"/>
                </a:solidFill>
              </a:rPr>
              <a:t>“课程目录”数据库系统</a:t>
            </a:r>
            <a:r>
              <a:rPr lang="zh-CN" altLang="en-US" b="1" dirty="0"/>
              <a:t>来维护</a:t>
            </a:r>
            <a:r>
              <a:rPr lang="zh-CN" altLang="en-US" b="1" u="sng" dirty="0">
                <a:solidFill>
                  <a:srgbClr val="FF0000"/>
                </a:solidFill>
              </a:rPr>
              <a:t>课程</a:t>
            </a:r>
            <a:r>
              <a:rPr lang="zh-CN" altLang="en-US" b="1" dirty="0"/>
              <a:t>信息，但该系统的性能很差。所以新系统必须确保</a:t>
            </a:r>
            <a:r>
              <a:rPr lang="zh-CN" altLang="en-US" b="1" dirty="0" smtClean="0"/>
              <a:t>能</a:t>
            </a:r>
            <a:r>
              <a:rPr lang="zh-CN" altLang="en-US" b="1" dirty="0"/>
              <a:t>及时</a:t>
            </a:r>
            <a:r>
              <a:rPr lang="zh-CN" altLang="en-US" b="1" dirty="0" smtClean="0"/>
              <a:t>访</a:t>
            </a:r>
            <a:r>
              <a:rPr lang="zh-CN" altLang="en-US" b="1" dirty="0"/>
              <a:t>问旧系统的数据。但新系统只能读取旧系统的数据而不能更改。</a:t>
            </a:r>
            <a:endParaRPr lang="en-US" altLang="zh-CN" b="1" dirty="0"/>
          </a:p>
          <a:p>
            <a:pPr indent="705600"/>
            <a:r>
              <a:rPr lang="zh-CN" altLang="en-US" b="1" dirty="0"/>
              <a:t>每</a:t>
            </a:r>
            <a:r>
              <a:rPr lang="zh-CN" altLang="en-US" b="1" dirty="0">
                <a:solidFill>
                  <a:srgbClr val="FF0000"/>
                </a:solidFill>
              </a:rPr>
              <a:t>学期</a:t>
            </a:r>
            <a:r>
              <a:rPr lang="zh-CN" altLang="en-US" b="1" dirty="0"/>
              <a:t>开始时，学生请求查看本学期开设的</a:t>
            </a:r>
            <a:r>
              <a:rPr lang="zh-CN" altLang="en-US" b="1" u="sng" dirty="0">
                <a:solidFill>
                  <a:srgbClr val="FF0000"/>
                </a:solidFill>
              </a:rPr>
              <a:t>课程目录</a:t>
            </a:r>
            <a:r>
              <a:rPr lang="zh-CN" altLang="en-US" b="1" dirty="0"/>
              <a:t>。有关课程信息，包括教授名和所开设的</a:t>
            </a:r>
            <a:r>
              <a:rPr lang="zh-CN" altLang="en-US" b="1" u="sng" dirty="0">
                <a:solidFill>
                  <a:srgbClr val="FF0000"/>
                </a:solidFill>
              </a:rPr>
              <a:t>系部</a:t>
            </a:r>
            <a:r>
              <a:rPr lang="zh-CN" altLang="en-US" b="1" dirty="0"/>
              <a:t>等，将帮助学生做出选课决定。系统允许学生每学期选择</a:t>
            </a:r>
            <a:r>
              <a:rPr lang="en-US" altLang="zh-CN" b="1" dirty="0"/>
              <a:t>4</a:t>
            </a:r>
            <a:r>
              <a:rPr lang="zh-CN" altLang="en-US" b="1" dirty="0"/>
              <a:t>门课，如果学生没有选到</a:t>
            </a:r>
            <a:r>
              <a:rPr lang="zh-CN" altLang="en-US" b="1" dirty="0">
                <a:solidFill>
                  <a:srgbClr val="FF0000"/>
                </a:solidFill>
              </a:rPr>
              <a:t>主选课</a:t>
            </a:r>
            <a:r>
              <a:rPr lang="zh-CN" altLang="en-US" b="1" dirty="0"/>
              <a:t>，还有两门</a:t>
            </a:r>
            <a:r>
              <a:rPr lang="zh-CN" altLang="en-US" b="1" dirty="0">
                <a:solidFill>
                  <a:srgbClr val="FF0000"/>
                </a:solidFill>
              </a:rPr>
              <a:t>备选课</a:t>
            </a:r>
            <a:r>
              <a:rPr lang="zh-CN" altLang="en-US" b="1" dirty="0"/>
              <a:t>可选。每门课的学生人数限</a:t>
            </a:r>
            <a:r>
              <a:rPr lang="en-US" altLang="zh-CN" b="1" dirty="0"/>
              <a:t>3-10</a:t>
            </a:r>
            <a:r>
              <a:rPr lang="zh-CN" altLang="en-US" b="1" dirty="0"/>
              <a:t>人。不满</a:t>
            </a:r>
            <a:r>
              <a:rPr lang="en-US" altLang="zh-CN" b="1" dirty="0"/>
              <a:t>3</a:t>
            </a:r>
            <a:r>
              <a:rPr lang="zh-CN" altLang="en-US" b="1" dirty="0"/>
              <a:t>人的课程将被取消。另外，每个学</a:t>
            </a:r>
            <a:r>
              <a:rPr lang="zh-CN" altLang="en-US" b="1" dirty="0" smtClean="0"/>
              <a:t>期有一段时间允许学生更改所选课程。学生可在改时间段访问系统并添加</a:t>
            </a:r>
            <a:r>
              <a:rPr lang="en-US" altLang="zh-CN" b="1" dirty="0" smtClean="0"/>
              <a:t>/</a:t>
            </a:r>
            <a:r>
              <a:rPr lang="zh-CN" altLang="en-US" b="1" dirty="0" smtClean="0"/>
              <a:t>删除课程。某个学生的选课一旦结束，选课系统即将该学生本学期的</a:t>
            </a:r>
            <a:r>
              <a:rPr lang="zh-CN" altLang="en-US" b="1" dirty="0" smtClean="0">
                <a:solidFill>
                  <a:srgbClr val="FF0000"/>
                </a:solidFill>
              </a:rPr>
              <a:t>账单</a:t>
            </a:r>
            <a:r>
              <a:rPr lang="zh-CN" altLang="en-US" b="1" dirty="0" smtClean="0"/>
              <a:t>信息送到</a:t>
            </a:r>
            <a:r>
              <a:rPr lang="zh-CN" altLang="en-US" b="1" dirty="0" smtClean="0">
                <a:solidFill>
                  <a:srgbClr val="FF0000"/>
                </a:solidFill>
              </a:rPr>
              <a:t>财务系统</a:t>
            </a:r>
            <a:r>
              <a:rPr lang="zh-CN" altLang="en-US" b="1" dirty="0" smtClean="0"/>
              <a:t>。如果在选课时某门课人数已满，学生在提交信息前会被告知。学期结束，学生可进入系统查看自己的成绩。成绩属于隐秘信息，系统必须提供额外的安全措施阻止未授权访问。</a:t>
            </a:r>
            <a:endParaRPr lang="en-US" altLang="zh-CN" b="1" dirty="0" smtClean="0"/>
          </a:p>
          <a:p>
            <a:pPr indent="705600"/>
            <a:r>
              <a:rPr lang="zh-CN" altLang="en-US" b="1" dirty="0"/>
              <a:t>教</a:t>
            </a:r>
            <a:r>
              <a:rPr lang="zh-CN" altLang="en-US" b="1" dirty="0" smtClean="0"/>
              <a:t>授能访问系统指定其主讲的课程，他们也需要知道是哪些学生选择了自己的课程。另外，教授也能登记学生的成绩。</a:t>
            </a:r>
            <a:endParaRPr lang="en-GB" b="1" dirty="0"/>
          </a:p>
        </p:txBody>
      </p:sp>
    </p:spTree>
    <p:extLst>
      <p:ext uri="{BB962C8B-B14F-4D97-AF65-F5344CB8AC3E}">
        <p14:creationId xmlns:p14="http://schemas.microsoft.com/office/powerpoint/2010/main" val="5007481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术语表</a:t>
            </a:r>
            <a:endParaRPr lang="en-US" altLang="zh-CN" b="1" dirty="0" smtClean="0"/>
          </a:p>
        </p:txBody>
      </p:sp>
      <p:sp>
        <p:nvSpPr>
          <p:cNvPr id="105475" name="Content Placeholder 1"/>
          <p:cNvSpPr>
            <a:spLocks noGrp="1"/>
          </p:cNvSpPr>
          <p:nvPr>
            <p:ph sz="half" idx="1"/>
          </p:nvPr>
        </p:nvSpPr>
        <p:spPr>
          <a:xfrm>
            <a:off x="1182688" y="2017713"/>
            <a:ext cx="3810000" cy="4291607"/>
          </a:xfrm>
        </p:spPr>
        <p:txBody>
          <a:bodyPr/>
          <a:lstStyle/>
          <a:p>
            <a:r>
              <a:rPr lang="zh-CN" altLang="en-US" sz="2800" b="1" dirty="0" smtClean="0"/>
              <a:t>候选</a:t>
            </a:r>
            <a:r>
              <a:rPr lang="zh-CN" altLang="en-US" b="1" dirty="0"/>
              <a:t>术语</a:t>
            </a:r>
            <a:endParaRPr lang="en-US" altLang="zh-CN" sz="2800" b="1" dirty="0" smtClean="0"/>
          </a:p>
          <a:p>
            <a:pPr lvl="1"/>
            <a:r>
              <a:rPr lang="zh-CN" altLang="en-US" b="1" u="sng" dirty="0">
                <a:solidFill>
                  <a:srgbClr val="FF0000"/>
                </a:solidFill>
              </a:rPr>
              <a:t>学生</a:t>
            </a:r>
          </a:p>
          <a:p>
            <a:pPr lvl="1"/>
            <a:r>
              <a:rPr lang="zh-CN" altLang="en-US" b="1" u="sng" dirty="0">
                <a:solidFill>
                  <a:srgbClr val="FF0000"/>
                </a:solidFill>
              </a:rPr>
              <a:t>课（课程）</a:t>
            </a:r>
          </a:p>
          <a:p>
            <a:pPr lvl="1"/>
            <a:r>
              <a:rPr lang="zh-CN" altLang="en-US" b="1" u="sng" dirty="0">
                <a:solidFill>
                  <a:srgbClr val="FF0000"/>
                </a:solidFill>
              </a:rPr>
              <a:t>成绩报告单</a:t>
            </a:r>
          </a:p>
          <a:p>
            <a:pPr lvl="1"/>
            <a:r>
              <a:rPr lang="zh-CN" altLang="en-US" b="1" u="sng" dirty="0">
                <a:solidFill>
                  <a:srgbClr val="FF0000"/>
                </a:solidFill>
              </a:rPr>
              <a:t>教授</a:t>
            </a:r>
          </a:p>
          <a:p>
            <a:pPr lvl="1"/>
            <a:r>
              <a:rPr lang="zh-CN" altLang="en-US" b="1" u="sng" dirty="0">
                <a:solidFill>
                  <a:srgbClr val="FF0000"/>
                </a:solidFill>
              </a:rPr>
              <a:t>学生成绩</a:t>
            </a:r>
          </a:p>
          <a:p>
            <a:pPr lvl="1"/>
            <a:r>
              <a:rPr lang="zh-CN" altLang="en-US" b="1" u="sng" dirty="0">
                <a:solidFill>
                  <a:srgbClr val="FF0000"/>
                </a:solidFill>
              </a:rPr>
              <a:t>课程目录数据库系统（旧系统）</a:t>
            </a:r>
          </a:p>
          <a:p>
            <a:pPr lvl="1"/>
            <a:r>
              <a:rPr lang="zh-CN" altLang="en-US" b="1" u="sng" dirty="0">
                <a:solidFill>
                  <a:srgbClr val="FF0000"/>
                </a:solidFill>
              </a:rPr>
              <a:t>学</a:t>
            </a:r>
            <a:r>
              <a:rPr lang="zh-CN" altLang="en-US" b="1" u="sng" dirty="0" smtClean="0">
                <a:solidFill>
                  <a:srgbClr val="FF0000"/>
                </a:solidFill>
              </a:rPr>
              <a:t>期</a:t>
            </a:r>
            <a:endParaRPr lang="zh-CN" altLang="en-US" b="1" u="sng" dirty="0">
              <a:solidFill>
                <a:srgbClr val="FF0000"/>
              </a:solidFill>
            </a:endParaRPr>
          </a:p>
        </p:txBody>
      </p:sp>
      <p:sp>
        <p:nvSpPr>
          <p:cNvPr id="6" name="Content Placeholder 5"/>
          <p:cNvSpPr>
            <a:spLocks noGrp="1"/>
          </p:cNvSpPr>
          <p:nvPr>
            <p:ph sz="half" idx="2"/>
          </p:nvPr>
        </p:nvSpPr>
        <p:spPr>
          <a:xfrm>
            <a:off x="5145088" y="2017713"/>
            <a:ext cx="3810000" cy="4291607"/>
          </a:xfrm>
        </p:spPr>
        <p:txBody>
          <a:bodyPr/>
          <a:lstStyle/>
          <a:p>
            <a:pPr lvl="1"/>
            <a:r>
              <a:rPr lang="zh-CN" altLang="en-US" b="1" u="sng" dirty="0">
                <a:solidFill>
                  <a:srgbClr val="FF0000"/>
                </a:solidFill>
              </a:rPr>
              <a:t>课程目录</a:t>
            </a:r>
          </a:p>
          <a:p>
            <a:pPr lvl="1"/>
            <a:r>
              <a:rPr lang="zh-CN" altLang="en-US" b="1" u="sng" dirty="0">
                <a:solidFill>
                  <a:srgbClr val="FF0000"/>
                </a:solidFill>
              </a:rPr>
              <a:t>系部</a:t>
            </a:r>
          </a:p>
          <a:p>
            <a:pPr lvl="1"/>
            <a:r>
              <a:rPr lang="zh-CN" altLang="en-US" b="1" u="sng" dirty="0">
                <a:solidFill>
                  <a:srgbClr val="FF0000"/>
                </a:solidFill>
              </a:rPr>
              <a:t>主选课</a:t>
            </a:r>
          </a:p>
          <a:p>
            <a:pPr lvl="1"/>
            <a:r>
              <a:rPr lang="zh-CN" altLang="en-US" b="1" u="sng" dirty="0">
                <a:solidFill>
                  <a:srgbClr val="FF0000"/>
                </a:solidFill>
              </a:rPr>
              <a:t>备选课</a:t>
            </a:r>
          </a:p>
          <a:p>
            <a:pPr lvl="1"/>
            <a:r>
              <a:rPr lang="zh-CN" altLang="en-US" b="1" u="sng" dirty="0">
                <a:solidFill>
                  <a:srgbClr val="FF0000"/>
                </a:solidFill>
              </a:rPr>
              <a:t>账单</a:t>
            </a:r>
          </a:p>
          <a:p>
            <a:pPr lvl="1"/>
            <a:r>
              <a:rPr lang="zh-CN" altLang="en-US" b="1" u="sng" dirty="0">
                <a:solidFill>
                  <a:srgbClr val="FF0000"/>
                </a:solidFill>
              </a:rPr>
              <a:t>财务系统</a:t>
            </a:r>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129</a:t>
            </a:fld>
            <a:endParaRPr kumimoji="0" lang="en-US" altLang="zh-CN" sz="1400" smtClean="0"/>
          </a:p>
        </p:txBody>
      </p:sp>
    </p:spTree>
    <p:extLst>
      <p:ext uri="{BB962C8B-B14F-4D97-AF65-F5344CB8AC3E}">
        <p14:creationId xmlns:p14="http://schemas.microsoft.com/office/powerpoint/2010/main" val="17909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1" end="1"/>
                                            </p:txEl>
                                          </p:spTgt>
                                        </p:tgtEl>
                                      </p:cBhvr>
                                    </p:animEffect>
                                    <p:set>
                                      <p:cBhvr>
                                        <p:cTn id="7"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p:txBody>
          <a:bodyPr/>
          <a:lstStyle/>
          <a:p>
            <a:r>
              <a:rPr lang="zh-CN" altLang="en-US" b="1" smtClean="0"/>
              <a:t>非功能需求</a:t>
            </a:r>
            <a:r>
              <a:rPr lang="en-US" altLang="zh-CN" b="1" smtClean="0"/>
              <a:t/>
            </a:r>
            <a:br>
              <a:rPr lang="en-US" altLang="zh-CN" b="1" smtClean="0"/>
            </a:br>
            <a:r>
              <a:rPr lang="en-US" altLang="zh-CN" sz="3600" b="1" smtClean="0"/>
              <a:t>(Non-</a:t>
            </a:r>
            <a:r>
              <a:rPr lang="en-GB" altLang="zh-CN" sz="3600" b="1" smtClean="0"/>
              <a:t>functional requirements</a:t>
            </a:r>
            <a:r>
              <a:rPr lang="en-US" altLang="zh-CN" sz="3600" b="1" smtClean="0"/>
              <a:t>)</a:t>
            </a:r>
            <a:endParaRPr lang="zh-CN" altLang="en-US" sz="3600" b="1" smtClean="0"/>
          </a:p>
        </p:txBody>
      </p:sp>
      <p:sp>
        <p:nvSpPr>
          <p:cNvPr id="13315" name="Content Placeholder 5"/>
          <p:cNvSpPr>
            <a:spLocks noGrp="1"/>
          </p:cNvSpPr>
          <p:nvPr>
            <p:ph idx="1"/>
          </p:nvPr>
        </p:nvSpPr>
        <p:spPr>
          <a:xfrm>
            <a:off x="899592" y="2017712"/>
            <a:ext cx="7772400" cy="4363615"/>
          </a:xfrm>
        </p:spPr>
        <p:txBody>
          <a:bodyPr/>
          <a:lstStyle/>
          <a:p>
            <a:pPr eaLnBrk="1" hangingPunct="1">
              <a:lnSpc>
                <a:spcPct val="90000"/>
              </a:lnSpc>
            </a:pPr>
            <a:r>
              <a:rPr lang="zh-CN" altLang="en-US" dirty="0" smtClean="0">
                <a:latin typeface="Times New Roman" pitchFamily="18" charset="0"/>
              </a:rPr>
              <a:t>定义了系统的属性或约束，例如可靠性、响应时间、数据存储要求等。非功能需求可能比功能需求更难达到。</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对非功能需求应该定义可以客观评价的指标，以便通过测试来显示它们被满足。</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非功能需求无法满足可能导致系统无法使用。</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包括产品</a:t>
            </a:r>
            <a:r>
              <a:rPr lang="en-US" altLang="zh-CN" dirty="0" smtClean="0">
                <a:latin typeface="Times New Roman" pitchFamily="18" charset="0"/>
              </a:rPr>
              <a:t>/</a:t>
            </a:r>
            <a:r>
              <a:rPr lang="zh-CN" altLang="en-US" dirty="0" smtClean="0">
                <a:latin typeface="Times New Roman" pitchFamily="18" charset="0"/>
              </a:rPr>
              <a:t>质量需求、机构需求和外部需求。</a:t>
            </a:r>
            <a:endParaRPr lang="en-US" altLang="zh-CN" sz="2800" dirty="0" smtClean="0">
              <a:latin typeface="Times New Roman" pitchFamily="18" charset="0"/>
            </a:endParaRPr>
          </a:p>
        </p:txBody>
      </p:sp>
      <p:sp>
        <p:nvSpPr>
          <p:cNvPr id="1331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EDF57908-9957-466E-8E72-960A03123760}" type="slidenum">
              <a:rPr kumimoji="0" lang="en-US" altLang="zh-CN" sz="1400" smtClean="0"/>
              <a:pPr eaLnBrk="1" hangingPunct="1">
                <a:spcBef>
                  <a:spcPct val="0"/>
                </a:spcBef>
                <a:buClrTx/>
                <a:buSzTx/>
                <a:buFontTx/>
                <a:buNone/>
              </a:pPr>
              <a:t>13</a:t>
            </a:fld>
            <a:endParaRPr kumimoji="0" lang="en-US" altLang="zh-CN" sz="1400"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4"/>
          <p:cNvSpPr>
            <a:spLocks noGrp="1"/>
          </p:cNvSpPr>
          <p:nvPr>
            <p:ph type="title"/>
          </p:nvPr>
        </p:nvSpPr>
        <p:spPr/>
        <p:txBody>
          <a:bodyPr/>
          <a:lstStyle/>
          <a:p>
            <a:r>
              <a:rPr lang="zh-CN" altLang="en-US" b="1" dirty="0"/>
              <a:t>术语表</a:t>
            </a:r>
            <a:endParaRPr lang="en-US" altLang="zh-CN" b="1" dirty="0" smtClean="0"/>
          </a:p>
        </p:txBody>
      </p:sp>
      <p:sp>
        <p:nvSpPr>
          <p:cNvPr id="105475" name="Content Placeholder 1"/>
          <p:cNvSpPr>
            <a:spLocks noGrp="1"/>
          </p:cNvSpPr>
          <p:nvPr>
            <p:ph sz="half" idx="1"/>
          </p:nvPr>
        </p:nvSpPr>
        <p:spPr>
          <a:xfrm>
            <a:off x="1182688" y="2017713"/>
            <a:ext cx="3810000" cy="4291607"/>
          </a:xfrm>
        </p:spPr>
        <p:txBody>
          <a:bodyPr/>
          <a:lstStyle/>
          <a:p>
            <a:r>
              <a:rPr lang="zh-CN" altLang="en-US" b="1" dirty="0"/>
              <a:t>确</a:t>
            </a:r>
            <a:r>
              <a:rPr lang="zh-CN" altLang="en-US" b="1" dirty="0" smtClean="0"/>
              <a:t>定术语</a:t>
            </a:r>
            <a:endParaRPr lang="en-US" altLang="zh-CN" sz="2800" b="1" dirty="0" smtClean="0"/>
          </a:p>
          <a:p>
            <a:pPr lvl="1"/>
            <a:r>
              <a:rPr lang="zh-CN" altLang="en-US" b="1" u="sng" dirty="0">
                <a:solidFill>
                  <a:srgbClr val="FF0000"/>
                </a:solidFill>
              </a:rPr>
              <a:t>学生</a:t>
            </a:r>
          </a:p>
          <a:p>
            <a:pPr lvl="1"/>
            <a:r>
              <a:rPr lang="zh-CN" altLang="en-US" b="1" u="sng" dirty="0" smtClean="0">
                <a:solidFill>
                  <a:srgbClr val="FF0000"/>
                </a:solidFill>
              </a:rPr>
              <a:t>课程</a:t>
            </a:r>
            <a:endParaRPr lang="zh-CN" altLang="en-US" b="1" u="sng" dirty="0">
              <a:solidFill>
                <a:srgbClr val="FF0000"/>
              </a:solidFill>
            </a:endParaRPr>
          </a:p>
          <a:p>
            <a:pPr lvl="1"/>
            <a:r>
              <a:rPr lang="zh-CN" altLang="en-US" b="1" u="sng" dirty="0">
                <a:solidFill>
                  <a:srgbClr val="FF0000"/>
                </a:solidFill>
              </a:rPr>
              <a:t>成</a:t>
            </a:r>
            <a:r>
              <a:rPr lang="zh-CN" altLang="en-US" b="1" u="sng" dirty="0" smtClean="0">
                <a:solidFill>
                  <a:srgbClr val="FF0000"/>
                </a:solidFill>
              </a:rPr>
              <a:t>绩单</a:t>
            </a:r>
            <a:endParaRPr lang="zh-CN" altLang="en-US" b="1" u="sng" dirty="0">
              <a:solidFill>
                <a:srgbClr val="FF0000"/>
              </a:solidFill>
            </a:endParaRPr>
          </a:p>
          <a:p>
            <a:pPr lvl="1"/>
            <a:r>
              <a:rPr lang="zh-CN" altLang="en-US" b="1" u="sng" dirty="0">
                <a:solidFill>
                  <a:srgbClr val="FF0000"/>
                </a:solidFill>
              </a:rPr>
              <a:t>教授</a:t>
            </a:r>
          </a:p>
          <a:p>
            <a:pPr lvl="1"/>
            <a:r>
              <a:rPr lang="zh-CN" altLang="en-US" b="1" u="sng" dirty="0" smtClean="0">
                <a:solidFill>
                  <a:srgbClr val="FF0000"/>
                </a:solidFill>
              </a:rPr>
              <a:t>成</a:t>
            </a:r>
            <a:r>
              <a:rPr lang="zh-CN" altLang="en-US" b="1" u="sng" dirty="0">
                <a:solidFill>
                  <a:srgbClr val="FF0000"/>
                </a:solidFill>
              </a:rPr>
              <a:t>绩</a:t>
            </a:r>
          </a:p>
          <a:p>
            <a:pPr lvl="1"/>
            <a:r>
              <a:rPr lang="zh-CN" altLang="en-US" b="1" u="sng" dirty="0">
                <a:solidFill>
                  <a:srgbClr val="FF0000"/>
                </a:solidFill>
              </a:rPr>
              <a:t>课程目</a:t>
            </a:r>
            <a:r>
              <a:rPr lang="zh-CN" altLang="en-US" b="1" u="sng" dirty="0" smtClean="0">
                <a:solidFill>
                  <a:srgbClr val="FF0000"/>
                </a:solidFill>
              </a:rPr>
              <a:t>录系统</a:t>
            </a:r>
            <a:endParaRPr lang="zh-CN" altLang="en-US" b="1" u="sng" dirty="0">
              <a:solidFill>
                <a:srgbClr val="FF0000"/>
              </a:solidFill>
            </a:endParaRPr>
          </a:p>
          <a:p>
            <a:pPr lvl="1"/>
            <a:r>
              <a:rPr lang="zh-CN" altLang="en-US" b="1" u="sng" dirty="0">
                <a:solidFill>
                  <a:srgbClr val="FF0000"/>
                </a:solidFill>
              </a:rPr>
              <a:t>学</a:t>
            </a:r>
            <a:r>
              <a:rPr lang="zh-CN" altLang="en-US" b="1" u="sng" dirty="0" smtClean="0">
                <a:solidFill>
                  <a:srgbClr val="FF0000"/>
                </a:solidFill>
              </a:rPr>
              <a:t>期</a:t>
            </a:r>
            <a:endParaRPr lang="zh-CN" altLang="en-US" b="1" u="sng" dirty="0">
              <a:solidFill>
                <a:srgbClr val="FF0000"/>
              </a:solidFill>
            </a:endParaRPr>
          </a:p>
        </p:txBody>
      </p:sp>
      <p:sp>
        <p:nvSpPr>
          <p:cNvPr id="6" name="Content Placeholder 5"/>
          <p:cNvSpPr>
            <a:spLocks noGrp="1"/>
          </p:cNvSpPr>
          <p:nvPr>
            <p:ph sz="half" idx="2"/>
          </p:nvPr>
        </p:nvSpPr>
        <p:spPr>
          <a:xfrm>
            <a:off x="5145088" y="2017713"/>
            <a:ext cx="3810000" cy="4291607"/>
          </a:xfrm>
        </p:spPr>
        <p:txBody>
          <a:bodyPr/>
          <a:lstStyle/>
          <a:p>
            <a:pPr lvl="1"/>
            <a:r>
              <a:rPr lang="zh-CN" altLang="en-US" b="1" u="sng" dirty="0">
                <a:solidFill>
                  <a:srgbClr val="FF0000"/>
                </a:solidFill>
              </a:rPr>
              <a:t>课程目录</a:t>
            </a:r>
          </a:p>
          <a:p>
            <a:pPr lvl="1"/>
            <a:r>
              <a:rPr lang="zh-CN" altLang="en-US" b="1" u="sng" dirty="0" smtClean="0">
                <a:solidFill>
                  <a:srgbClr val="FF0000"/>
                </a:solidFill>
              </a:rPr>
              <a:t>主</a:t>
            </a:r>
            <a:r>
              <a:rPr lang="zh-CN" altLang="en-US" b="1" u="sng" dirty="0">
                <a:solidFill>
                  <a:srgbClr val="FF0000"/>
                </a:solidFill>
              </a:rPr>
              <a:t>选课</a:t>
            </a:r>
          </a:p>
          <a:p>
            <a:pPr lvl="1"/>
            <a:r>
              <a:rPr lang="zh-CN" altLang="en-US" b="1" u="sng" dirty="0">
                <a:solidFill>
                  <a:srgbClr val="FF0000"/>
                </a:solidFill>
              </a:rPr>
              <a:t>备选课</a:t>
            </a:r>
          </a:p>
          <a:p>
            <a:pPr lvl="1"/>
            <a:r>
              <a:rPr lang="zh-CN" altLang="en-US" b="1" u="sng" dirty="0">
                <a:solidFill>
                  <a:srgbClr val="FF0000"/>
                </a:solidFill>
              </a:rPr>
              <a:t>账单</a:t>
            </a:r>
          </a:p>
          <a:p>
            <a:pPr lvl="1"/>
            <a:r>
              <a:rPr lang="zh-CN" altLang="en-US" b="1" u="sng" dirty="0">
                <a:solidFill>
                  <a:srgbClr val="FF0000"/>
                </a:solidFill>
              </a:rPr>
              <a:t>财务系</a:t>
            </a:r>
            <a:r>
              <a:rPr lang="zh-CN" altLang="en-US" b="1" u="sng" dirty="0" smtClean="0">
                <a:solidFill>
                  <a:srgbClr val="FF0000"/>
                </a:solidFill>
              </a:rPr>
              <a:t>统</a:t>
            </a:r>
            <a:endParaRPr lang="en-US" altLang="zh-CN" b="1" u="sng" dirty="0" smtClean="0">
              <a:solidFill>
                <a:srgbClr val="FF0000"/>
              </a:solidFill>
            </a:endParaRPr>
          </a:p>
          <a:p>
            <a:pPr lvl="1"/>
            <a:r>
              <a:rPr lang="zh-CN" altLang="en-US" b="1" i="1" u="sng" dirty="0">
                <a:solidFill>
                  <a:srgbClr val="FF0000"/>
                </a:solidFill>
              </a:rPr>
              <a:t>管理</a:t>
            </a:r>
            <a:r>
              <a:rPr lang="zh-CN" altLang="en-US" b="1" i="1" u="sng" dirty="0" smtClean="0">
                <a:solidFill>
                  <a:srgbClr val="FF0000"/>
                </a:solidFill>
              </a:rPr>
              <a:t>员 </a:t>
            </a:r>
            <a:endParaRPr lang="zh-CN" altLang="en-US" b="1" i="1" u="sng" dirty="0">
              <a:solidFill>
                <a:srgbClr val="FF0000"/>
              </a:solidFill>
            </a:endParaRPr>
          </a:p>
        </p:txBody>
      </p:sp>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130</a:t>
            </a:fld>
            <a:endParaRPr kumimoji="0" lang="en-US" altLang="zh-CN" sz="1400" smtClean="0"/>
          </a:p>
        </p:txBody>
      </p:sp>
    </p:spTree>
    <p:extLst>
      <p:ext uri="{BB962C8B-B14F-4D97-AF65-F5344CB8AC3E}">
        <p14:creationId xmlns:p14="http://schemas.microsoft.com/office/powerpoint/2010/main" val="6004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9D1EE99-E164-4BF4-9CE6-F247E9528581}" type="slidenum">
              <a:rPr kumimoji="0" lang="en-US" altLang="zh-CN" sz="1400" smtClean="0"/>
              <a:pPr eaLnBrk="1" hangingPunct="1">
                <a:spcBef>
                  <a:spcPct val="0"/>
                </a:spcBef>
                <a:buClrTx/>
                <a:buSzTx/>
                <a:buFontTx/>
                <a:buNone/>
              </a:pPr>
              <a:t>131</a:t>
            </a:fld>
            <a:endParaRPr kumimoji="0" lang="en-US" altLang="zh-CN" sz="1400" smtClean="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90262"/>
            <a:ext cx="8004999" cy="599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303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B80BDC8-F8D9-44E5-88F4-51E452AB64FE}" type="slidenum">
              <a:rPr kumimoji="0" lang="en-US" altLang="zh-CN" sz="1400" smtClean="0"/>
              <a:pPr eaLnBrk="1" hangingPunct="1">
                <a:spcBef>
                  <a:spcPct val="0"/>
                </a:spcBef>
                <a:buClrTx/>
                <a:buSzTx/>
                <a:buFontTx/>
                <a:buNone/>
              </a:pPr>
              <a:t>14</a:t>
            </a:fld>
            <a:endParaRPr kumimoji="0" lang="en-US" altLang="zh-CN" sz="1400" smtClean="0"/>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8" y="727075"/>
            <a:ext cx="8821737" cy="540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zh-CN" altLang="en-US" b="1" smtClean="0"/>
              <a:t>领域需求</a:t>
            </a:r>
            <a:br>
              <a:rPr lang="zh-CN" altLang="en-US" b="1" smtClean="0"/>
            </a:br>
            <a:r>
              <a:rPr lang="en-US" altLang="zh-CN" sz="3600" b="1" smtClean="0"/>
              <a:t>(Domain</a:t>
            </a:r>
            <a:r>
              <a:rPr lang="en-GB" altLang="zh-CN" sz="3600" b="1" smtClean="0"/>
              <a:t> requirements</a:t>
            </a:r>
            <a:r>
              <a:rPr lang="en-US" altLang="zh-CN" sz="3600" b="1" smtClean="0"/>
              <a:t>)</a:t>
            </a:r>
            <a:endParaRPr lang="zh-CN" altLang="en-US" sz="3600" b="1" smtClean="0"/>
          </a:p>
        </p:txBody>
      </p:sp>
      <p:sp>
        <p:nvSpPr>
          <p:cNvPr id="15363" name="Content Placeholder 5"/>
          <p:cNvSpPr>
            <a:spLocks noGrp="1"/>
          </p:cNvSpPr>
          <p:nvPr>
            <p:ph idx="1"/>
          </p:nvPr>
        </p:nvSpPr>
        <p:spPr>
          <a:xfrm>
            <a:off x="899592" y="2017713"/>
            <a:ext cx="7772400" cy="4114800"/>
          </a:xfrm>
        </p:spPr>
        <p:txBody>
          <a:bodyPr/>
          <a:lstStyle/>
          <a:p>
            <a:pPr eaLnBrk="1" hangingPunct="1">
              <a:lnSpc>
                <a:spcPct val="90000"/>
              </a:lnSpc>
            </a:pPr>
            <a:r>
              <a:rPr lang="zh-CN" altLang="en-US" dirty="0" smtClean="0">
                <a:latin typeface="Times New Roman" pitchFamily="18" charset="0"/>
              </a:rPr>
              <a:t>它是由软件系统的应用领域所决定，它描述了系统具有领域特征的功能或特性。</a:t>
            </a:r>
            <a:endParaRPr lang="en-US" altLang="zh-CN" dirty="0" smtClean="0">
              <a:latin typeface="Times New Roman" pitchFamily="18" charset="0"/>
            </a:endParaRPr>
          </a:p>
          <a:p>
            <a:pPr lvl="1" eaLnBrk="1" hangingPunct="1">
              <a:lnSpc>
                <a:spcPct val="90000"/>
              </a:lnSpc>
            </a:pPr>
            <a:r>
              <a:rPr lang="zh-CN" altLang="en-US" dirty="0" smtClean="0">
                <a:latin typeface="Times New Roman" pitchFamily="18" charset="0"/>
              </a:rPr>
              <a:t>新的功能需求</a:t>
            </a:r>
            <a:endParaRPr lang="en-US" altLang="zh-CN" dirty="0" smtClean="0">
              <a:latin typeface="Times New Roman" pitchFamily="18" charset="0"/>
            </a:endParaRPr>
          </a:p>
          <a:p>
            <a:pPr lvl="1" eaLnBrk="1" hangingPunct="1">
              <a:lnSpc>
                <a:spcPct val="90000"/>
              </a:lnSpc>
            </a:pPr>
            <a:r>
              <a:rPr lang="zh-CN" altLang="en-US" dirty="0" smtClean="0">
                <a:latin typeface="Times New Roman" pitchFamily="18" charset="0"/>
              </a:rPr>
              <a:t>已有功能的约束</a:t>
            </a:r>
            <a:endParaRPr lang="en-US" altLang="zh-CN" dirty="0" smtClean="0">
              <a:latin typeface="Times New Roman" pitchFamily="18" charset="0"/>
            </a:endParaRPr>
          </a:p>
          <a:p>
            <a:pPr lvl="1" eaLnBrk="1" hangingPunct="1">
              <a:lnSpc>
                <a:spcPct val="90000"/>
              </a:lnSpc>
            </a:pPr>
            <a:r>
              <a:rPr lang="zh-CN" altLang="en-US" dirty="0" smtClean="0">
                <a:latin typeface="Times New Roman" pitchFamily="18" charset="0"/>
              </a:rPr>
              <a:t>特殊的计算</a:t>
            </a:r>
            <a:endParaRPr lang="en-US" altLang="zh-CN" dirty="0" smtClean="0">
              <a:latin typeface="Times New Roman" pitchFamily="18" charset="0"/>
            </a:endParaRPr>
          </a:p>
          <a:p>
            <a:pPr eaLnBrk="1" hangingPunct="1">
              <a:lnSpc>
                <a:spcPct val="90000"/>
              </a:lnSpc>
            </a:pPr>
            <a:r>
              <a:rPr lang="zh-CN" altLang="en-US" dirty="0" smtClean="0">
                <a:latin typeface="Times New Roman" pitchFamily="18" charset="0"/>
              </a:rPr>
              <a:t>领域需求无法满足可能导致系统无法正常工作。</a:t>
            </a:r>
          </a:p>
        </p:txBody>
      </p:sp>
      <p:sp>
        <p:nvSpPr>
          <p:cNvPr id="1536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E6DAC4C-FEC5-4DD3-9C3F-5CF3E20D464F}" type="slidenum">
              <a:rPr kumimoji="0" lang="en-US" altLang="zh-CN" sz="1400" smtClean="0"/>
              <a:pPr eaLnBrk="1" hangingPunct="1">
                <a:spcBef>
                  <a:spcPct val="0"/>
                </a:spcBef>
                <a:buClrTx/>
                <a:buSzTx/>
                <a:buFontTx/>
                <a:buNone/>
              </a:pPr>
              <a:t>15</a:t>
            </a:fld>
            <a:endParaRPr kumimoji="0" lang="en-US" altLang="zh-CN" sz="140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4"/>
          <p:cNvSpPr>
            <a:spLocks noGrp="1"/>
          </p:cNvSpPr>
          <p:nvPr>
            <p:ph type="title"/>
          </p:nvPr>
        </p:nvSpPr>
        <p:spPr/>
        <p:txBody>
          <a:bodyPr/>
          <a:lstStyle/>
          <a:p>
            <a:r>
              <a:rPr lang="zh-CN" altLang="en-US" b="1" smtClean="0"/>
              <a:t>例：图书馆系统</a:t>
            </a:r>
            <a:endParaRPr lang="zh-CN" altLang="en-US" sz="3600" b="1" smtClean="0"/>
          </a:p>
        </p:txBody>
      </p:sp>
      <p:sp>
        <p:nvSpPr>
          <p:cNvPr id="16387" name="Content Placeholder 5"/>
          <p:cNvSpPr>
            <a:spLocks noGrp="1"/>
          </p:cNvSpPr>
          <p:nvPr>
            <p:ph idx="1"/>
          </p:nvPr>
        </p:nvSpPr>
        <p:spPr/>
        <p:txBody>
          <a:bodyPr/>
          <a:lstStyle/>
          <a:p>
            <a:pPr eaLnBrk="1" hangingPunct="1">
              <a:lnSpc>
                <a:spcPct val="90000"/>
              </a:lnSpc>
            </a:pPr>
            <a:r>
              <a:rPr lang="zh-CN" altLang="en-US" dirty="0" smtClean="0">
                <a:latin typeface="Times New Roman" pitchFamily="18" charset="0"/>
              </a:rPr>
              <a:t>有一个大学图书馆系统，该系统能够为学生和教工提供查询、借阅图书以及文献资料的服务。</a:t>
            </a:r>
          </a:p>
          <a:p>
            <a:pPr lvl="1" eaLnBrk="1" hangingPunct="1">
              <a:lnSpc>
                <a:spcPct val="90000"/>
              </a:lnSpc>
            </a:pPr>
            <a:r>
              <a:rPr lang="zh-CN" altLang="en-US" dirty="0" smtClean="0">
                <a:latin typeface="Times New Roman" pitchFamily="18" charset="0"/>
              </a:rPr>
              <a:t>基本数据维护功能</a:t>
            </a:r>
          </a:p>
          <a:p>
            <a:pPr lvl="1" eaLnBrk="1" hangingPunct="1">
              <a:lnSpc>
                <a:spcPct val="90000"/>
              </a:lnSpc>
            </a:pPr>
            <a:r>
              <a:rPr lang="zh-CN" altLang="en-US" dirty="0" smtClean="0">
                <a:latin typeface="Times New Roman" pitchFamily="18" charset="0"/>
              </a:rPr>
              <a:t>基本业务功能</a:t>
            </a:r>
          </a:p>
          <a:p>
            <a:pPr lvl="1" eaLnBrk="1" hangingPunct="1">
              <a:lnSpc>
                <a:spcPct val="90000"/>
              </a:lnSpc>
            </a:pPr>
            <a:r>
              <a:rPr lang="zh-CN" altLang="en-US" dirty="0" smtClean="0">
                <a:latin typeface="Times New Roman" pitchFamily="18" charset="0"/>
              </a:rPr>
              <a:t>数据管理与查询功能</a:t>
            </a:r>
          </a:p>
        </p:txBody>
      </p:sp>
      <p:sp>
        <p:nvSpPr>
          <p:cNvPr id="1638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263D2B0-A680-4D06-97C3-0B8890B65BC4}" type="slidenum">
              <a:rPr kumimoji="0" lang="en-US" altLang="zh-CN" sz="1400" smtClean="0"/>
              <a:pPr eaLnBrk="1" hangingPunct="1">
                <a:spcBef>
                  <a:spcPct val="0"/>
                </a:spcBef>
                <a:buClrTx/>
                <a:buSzTx/>
                <a:buFontTx/>
                <a:buNone/>
              </a:pPr>
              <a:t>16</a:t>
            </a:fld>
            <a:endParaRPr kumimoji="0" lang="en-US" altLang="zh-CN" sz="140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title"/>
          </p:nvPr>
        </p:nvSpPr>
        <p:spPr/>
        <p:txBody>
          <a:bodyPr/>
          <a:lstStyle/>
          <a:p>
            <a:r>
              <a:rPr lang="zh-CN" altLang="en-US" b="1" smtClean="0"/>
              <a:t>功能需求</a:t>
            </a:r>
          </a:p>
        </p:txBody>
      </p:sp>
      <p:sp>
        <p:nvSpPr>
          <p:cNvPr id="17411" name="Content Placeholder 5"/>
          <p:cNvSpPr>
            <a:spLocks noGrp="1"/>
          </p:cNvSpPr>
          <p:nvPr>
            <p:ph idx="1"/>
          </p:nvPr>
        </p:nvSpPr>
        <p:spPr/>
        <p:txBody>
          <a:bodyPr/>
          <a:lstStyle/>
          <a:p>
            <a:pPr eaLnBrk="1" hangingPunct="1">
              <a:lnSpc>
                <a:spcPct val="90000"/>
              </a:lnSpc>
            </a:pPr>
            <a:r>
              <a:rPr lang="zh-CN" altLang="en-US" sz="2400" smtClean="0">
                <a:latin typeface="Times New Roman" pitchFamily="18" charset="0"/>
              </a:rPr>
              <a:t>基本数据维护</a:t>
            </a:r>
          </a:p>
          <a:p>
            <a:pPr lvl="1" eaLnBrk="1" hangingPunct="1">
              <a:lnSpc>
                <a:spcPct val="90000"/>
              </a:lnSpc>
            </a:pPr>
            <a:r>
              <a:rPr lang="zh-CN" altLang="en-US" sz="2000" smtClean="0">
                <a:latin typeface="Times New Roman" pitchFamily="18" charset="0"/>
              </a:rPr>
              <a:t>提供使用者录入、修改并维护基本数据的途径。基本数据包括读者的信息，可以对这些信息进行修改和更新。</a:t>
            </a:r>
          </a:p>
          <a:p>
            <a:pPr eaLnBrk="1" hangingPunct="1">
              <a:lnSpc>
                <a:spcPct val="90000"/>
              </a:lnSpc>
            </a:pPr>
            <a:r>
              <a:rPr lang="zh-CN" altLang="en-US" sz="2400" smtClean="0">
                <a:latin typeface="Times New Roman" pitchFamily="18" charset="0"/>
              </a:rPr>
              <a:t>基本业务功能</a:t>
            </a:r>
          </a:p>
          <a:p>
            <a:pPr lvl="1" eaLnBrk="1" hangingPunct="1">
              <a:lnSpc>
                <a:spcPct val="90000"/>
              </a:lnSpc>
            </a:pPr>
            <a:r>
              <a:rPr lang="zh-CN" altLang="en-US" sz="2000" smtClean="0">
                <a:latin typeface="Times New Roman" pitchFamily="18" charset="0"/>
              </a:rPr>
              <a:t>新书编目、入库；</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读者借、还书籍的登记功能；</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书籍预留功能；</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书籍遗失登记功能等。</a:t>
            </a:r>
            <a:endParaRPr lang="en-US" altLang="zh-CN" sz="2000" smtClean="0">
              <a:latin typeface="Times New Roman" pitchFamily="18" charset="0"/>
            </a:endParaRPr>
          </a:p>
          <a:p>
            <a:pPr eaLnBrk="1" hangingPunct="1">
              <a:lnSpc>
                <a:spcPct val="90000"/>
              </a:lnSpc>
            </a:pPr>
            <a:r>
              <a:rPr lang="zh-CN" altLang="en-US" sz="2400" smtClean="0">
                <a:latin typeface="Times New Roman" pitchFamily="18" charset="0"/>
              </a:rPr>
              <a:t>数据管理与查询功能</a:t>
            </a:r>
            <a:endParaRPr lang="en-US" altLang="zh-CN" sz="2400" smtClean="0">
              <a:latin typeface="Times New Roman" pitchFamily="18" charset="0"/>
            </a:endParaRPr>
          </a:p>
          <a:p>
            <a:pPr lvl="1" eaLnBrk="1" hangingPunct="1">
              <a:lnSpc>
                <a:spcPct val="90000"/>
              </a:lnSpc>
            </a:pPr>
            <a:r>
              <a:rPr lang="zh-CN" altLang="en-US" sz="2000" smtClean="0">
                <a:latin typeface="Times New Roman" pitchFamily="18" charset="0"/>
              </a:rPr>
              <a:t>对所有图书信息及作者信息进行统一管理维护的功能；</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提供对各类信息的查询的功能，如对本图书馆的书籍信息、用户借书信息、还书信息、预留信息等进行查询。</a:t>
            </a:r>
          </a:p>
        </p:txBody>
      </p:sp>
      <p:sp>
        <p:nvSpPr>
          <p:cNvPr id="1741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101F35B-AC66-45E7-A223-C154C2BC7E5B}" type="slidenum">
              <a:rPr kumimoji="0" lang="en-US" altLang="zh-CN" sz="1400" smtClean="0"/>
              <a:pPr eaLnBrk="1" hangingPunct="1">
                <a:spcBef>
                  <a:spcPct val="0"/>
                </a:spcBef>
                <a:buClrTx/>
                <a:buSzTx/>
                <a:buFontTx/>
                <a:buNone/>
              </a:pPr>
              <a:t>17</a:t>
            </a:fld>
            <a:endParaRPr kumimoji="0" lang="en-US" altLang="zh-CN" sz="14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4"/>
          <p:cNvSpPr>
            <a:spLocks noGrp="1"/>
          </p:cNvSpPr>
          <p:nvPr>
            <p:ph type="title"/>
          </p:nvPr>
        </p:nvSpPr>
        <p:spPr/>
        <p:txBody>
          <a:bodyPr/>
          <a:lstStyle/>
          <a:p>
            <a:r>
              <a:rPr lang="zh-CN" altLang="en-US" b="1" smtClean="0"/>
              <a:t>非功能需求</a:t>
            </a:r>
          </a:p>
        </p:txBody>
      </p:sp>
      <p:sp>
        <p:nvSpPr>
          <p:cNvPr id="18435" name="Content Placeholder 5"/>
          <p:cNvSpPr>
            <a:spLocks noGrp="1"/>
          </p:cNvSpPr>
          <p:nvPr>
            <p:ph idx="1"/>
          </p:nvPr>
        </p:nvSpPr>
        <p:spPr/>
        <p:txBody>
          <a:bodyPr/>
          <a:lstStyle/>
          <a:p>
            <a:pPr eaLnBrk="1" hangingPunct="1">
              <a:lnSpc>
                <a:spcPct val="90000"/>
              </a:lnSpc>
            </a:pPr>
            <a:r>
              <a:rPr lang="zh-CN" altLang="en-US" sz="2400" smtClean="0">
                <a:latin typeface="Times New Roman" pitchFamily="18" charset="0"/>
              </a:rPr>
              <a:t>系统安全性需求</a:t>
            </a:r>
          </a:p>
          <a:p>
            <a:pPr lvl="1" eaLnBrk="1" hangingPunct="1">
              <a:lnSpc>
                <a:spcPct val="90000"/>
              </a:lnSpc>
            </a:pPr>
            <a:r>
              <a:rPr lang="zh-CN" altLang="en-US" sz="2000" smtClean="0">
                <a:latin typeface="Times New Roman" pitchFamily="18" charset="0"/>
              </a:rPr>
              <a:t>为保证系统安全性，对本图书馆的各项功能进行分级、分权限操作。</a:t>
            </a:r>
            <a:endParaRPr lang="en-US" altLang="zh-CN" sz="2000" smtClean="0">
              <a:latin typeface="Times New Roman" pitchFamily="18" charset="0"/>
            </a:endParaRPr>
          </a:p>
          <a:p>
            <a:pPr eaLnBrk="1" hangingPunct="1">
              <a:lnSpc>
                <a:spcPct val="90000"/>
              </a:lnSpc>
            </a:pPr>
            <a:r>
              <a:rPr lang="zh-CN" altLang="en-US" sz="2400" smtClean="0">
                <a:latin typeface="Times New Roman" pitchFamily="18" charset="0"/>
              </a:rPr>
              <a:t>系统效率需求</a:t>
            </a:r>
            <a:endParaRPr lang="en-US" altLang="zh-CN" sz="2400" smtClean="0">
              <a:latin typeface="Times New Roman" pitchFamily="18" charset="0"/>
            </a:endParaRPr>
          </a:p>
          <a:p>
            <a:pPr lvl="1" eaLnBrk="1" hangingPunct="1">
              <a:lnSpc>
                <a:spcPct val="90000"/>
              </a:lnSpc>
            </a:pPr>
            <a:r>
              <a:rPr lang="zh-CN" altLang="en-US" sz="2000" smtClean="0">
                <a:latin typeface="Times New Roman" pitchFamily="18" charset="0"/>
              </a:rPr>
              <a:t>各类查询操作需要在</a:t>
            </a:r>
            <a:r>
              <a:rPr lang="en-US" altLang="zh-CN" sz="2000" smtClean="0">
                <a:latin typeface="Times New Roman" pitchFamily="18" charset="0"/>
              </a:rPr>
              <a:t>5S</a:t>
            </a:r>
            <a:r>
              <a:rPr lang="zh-CN" altLang="en-US" sz="2000" smtClean="0">
                <a:latin typeface="Times New Roman" pitchFamily="18" charset="0"/>
              </a:rPr>
              <a:t>内完成。</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每次借书</a:t>
            </a:r>
            <a:r>
              <a:rPr lang="en-US" altLang="zh-CN" sz="2000" smtClean="0">
                <a:latin typeface="Times New Roman" pitchFamily="18" charset="0"/>
              </a:rPr>
              <a:t>/</a:t>
            </a:r>
            <a:r>
              <a:rPr lang="zh-CN" altLang="en-US" sz="2000" smtClean="0">
                <a:latin typeface="Times New Roman" pitchFamily="18" charset="0"/>
              </a:rPr>
              <a:t>还书登记在</a:t>
            </a:r>
            <a:r>
              <a:rPr lang="en-US" altLang="zh-CN" sz="2000" smtClean="0">
                <a:latin typeface="Times New Roman" pitchFamily="18" charset="0"/>
              </a:rPr>
              <a:t>1S</a:t>
            </a:r>
            <a:r>
              <a:rPr lang="zh-CN" altLang="en-US" sz="2000" smtClean="0">
                <a:latin typeface="Times New Roman" pitchFamily="18" charset="0"/>
              </a:rPr>
              <a:t>内完成。</a:t>
            </a:r>
            <a:endParaRPr lang="en-US" altLang="zh-CN" sz="2000" smtClean="0">
              <a:latin typeface="Times New Roman" pitchFamily="18" charset="0"/>
            </a:endParaRPr>
          </a:p>
          <a:p>
            <a:pPr eaLnBrk="1" hangingPunct="1">
              <a:lnSpc>
                <a:spcPct val="90000"/>
              </a:lnSpc>
            </a:pPr>
            <a:r>
              <a:rPr lang="zh-CN" altLang="en-US" sz="2400" smtClean="0">
                <a:latin typeface="Times New Roman" pitchFamily="18" charset="0"/>
              </a:rPr>
              <a:t>系统可靠性需求</a:t>
            </a:r>
            <a:endParaRPr lang="en-US" altLang="zh-CN" sz="2400" smtClean="0">
              <a:latin typeface="Times New Roman" pitchFamily="18" charset="0"/>
            </a:endParaRPr>
          </a:p>
          <a:p>
            <a:pPr lvl="1" eaLnBrk="1" hangingPunct="1">
              <a:lnSpc>
                <a:spcPct val="90000"/>
              </a:lnSpc>
            </a:pPr>
            <a:r>
              <a:rPr lang="zh-CN" altLang="en-US" sz="2000" smtClean="0">
                <a:latin typeface="Times New Roman" pitchFamily="18" charset="0"/>
              </a:rPr>
              <a:t>借书</a:t>
            </a:r>
            <a:r>
              <a:rPr lang="en-US" altLang="zh-CN" sz="2000" smtClean="0">
                <a:latin typeface="Times New Roman" pitchFamily="18" charset="0"/>
              </a:rPr>
              <a:t>/</a:t>
            </a:r>
            <a:r>
              <a:rPr lang="zh-CN" altLang="en-US" sz="2000" smtClean="0">
                <a:latin typeface="Times New Roman" pitchFamily="18" charset="0"/>
              </a:rPr>
              <a:t>还书登记出错率为</a:t>
            </a:r>
            <a:r>
              <a:rPr lang="en-US" altLang="zh-CN" sz="2000" smtClean="0">
                <a:latin typeface="Times New Roman" pitchFamily="18" charset="0"/>
              </a:rPr>
              <a:t>1/10000</a:t>
            </a:r>
            <a:r>
              <a:rPr lang="zh-CN" altLang="en-US" sz="2000" smtClean="0">
                <a:latin typeface="Times New Roman" pitchFamily="18" charset="0"/>
              </a:rPr>
              <a:t>次。</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系统故障率为</a:t>
            </a:r>
            <a:r>
              <a:rPr lang="en-US" altLang="zh-CN" sz="2000" smtClean="0">
                <a:latin typeface="Times New Roman" pitchFamily="18" charset="0"/>
              </a:rPr>
              <a:t>1/500h</a:t>
            </a:r>
            <a:r>
              <a:rPr lang="zh-CN" altLang="en-US" sz="2000" smtClean="0">
                <a:latin typeface="Times New Roman" pitchFamily="18" charset="0"/>
              </a:rPr>
              <a:t>。</a:t>
            </a:r>
            <a:endParaRPr lang="en-US" altLang="zh-CN" sz="2000" smtClean="0">
              <a:latin typeface="Times New Roman" pitchFamily="18" charset="0"/>
            </a:endParaRPr>
          </a:p>
          <a:p>
            <a:pPr lvl="1" eaLnBrk="1" hangingPunct="1">
              <a:lnSpc>
                <a:spcPct val="90000"/>
              </a:lnSpc>
              <a:buFont typeface="Wingdings" pitchFamily="2" charset="2"/>
              <a:buNone/>
            </a:pPr>
            <a:endParaRPr lang="zh-CN" altLang="en-US" sz="2000" smtClean="0">
              <a:latin typeface="Times New Roman" pitchFamily="18" charset="0"/>
            </a:endParaRPr>
          </a:p>
        </p:txBody>
      </p:sp>
      <p:sp>
        <p:nvSpPr>
          <p:cNvPr id="1843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66751E1-1DBF-4AE2-AEC2-9625F6538DA0}" type="slidenum">
              <a:rPr kumimoji="0" lang="en-US" altLang="zh-CN" sz="1400" smtClean="0"/>
              <a:pPr eaLnBrk="1" hangingPunct="1">
                <a:spcBef>
                  <a:spcPct val="0"/>
                </a:spcBef>
                <a:buClrTx/>
                <a:buSzTx/>
                <a:buFontTx/>
                <a:buNone/>
              </a:pPr>
              <a:t>18</a:t>
            </a:fld>
            <a:endParaRPr kumimoji="0" lang="en-US" altLang="zh-CN" sz="14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p:cNvSpPr>
            <a:spLocks noGrp="1"/>
          </p:cNvSpPr>
          <p:nvPr>
            <p:ph type="title"/>
          </p:nvPr>
        </p:nvSpPr>
        <p:spPr/>
        <p:txBody>
          <a:bodyPr/>
          <a:lstStyle/>
          <a:p>
            <a:r>
              <a:rPr lang="zh-CN" altLang="en-US" b="1" smtClean="0"/>
              <a:t>领域需求</a:t>
            </a:r>
          </a:p>
        </p:txBody>
      </p:sp>
      <p:sp>
        <p:nvSpPr>
          <p:cNvPr id="19459" name="Content Placeholder 5"/>
          <p:cNvSpPr>
            <a:spLocks noGrp="1"/>
          </p:cNvSpPr>
          <p:nvPr>
            <p:ph idx="1"/>
          </p:nvPr>
        </p:nvSpPr>
        <p:spPr/>
        <p:txBody>
          <a:bodyPr/>
          <a:lstStyle/>
          <a:p>
            <a:pPr eaLnBrk="1" hangingPunct="1">
              <a:lnSpc>
                <a:spcPct val="90000"/>
              </a:lnSpc>
            </a:pPr>
            <a:r>
              <a:rPr lang="zh-CN" altLang="en-US" sz="2800" dirty="0" smtClean="0">
                <a:latin typeface="Times New Roman" pitchFamily="18" charset="0"/>
              </a:rPr>
              <a:t>图书编目要求按照</a:t>
            </a:r>
            <a:r>
              <a:rPr lang="en-US" altLang="zh-CN" sz="2800" dirty="0" smtClean="0">
                <a:latin typeface="Times New Roman" pitchFamily="18" charset="0"/>
              </a:rPr>
              <a:t>《</a:t>
            </a:r>
            <a:r>
              <a:rPr lang="zh-CN" altLang="en-US" sz="2800" dirty="0" smtClean="0">
                <a:latin typeface="Times New Roman" pitchFamily="18" charset="0"/>
              </a:rPr>
              <a:t>中国图书馆分类法</a:t>
            </a:r>
            <a:r>
              <a:rPr lang="en-US" altLang="zh-CN" sz="2800" dirty="0" smtClean="0">
                <a:latin typeface="Times New Roman" pitchFamily="18" charset="0"/>
              </a:rPr>
              <a:t>》</a:t>
            </a:r>
            <a:r>
              <a:rPr lang="zh-CN" altLang="en-US" sz="2800" dirty="0" smtClean="0">
                <a:latin typeface="Times New Roman" pitchFamily="18" charset="0"/>
              </a:rPr>
              <a:t>进行。</a:t>
            </a:r>
            <a:endParaRPr lang="en-US" altLang="zh-CN" sz="2800" dirty="0" smtClean="0">
              <a:latin typeface="Times New Roman" pitchFamily="18" charset="0"/>
            </a:endParaRPr>
          </a:p>
          <a:p>
            <a:pPr eaLnBrk="1" hangingPunct="1">
              <a:lnSpc>
                <a:spcPct val="90000"/>
              </a:lnSpc>
            </a:pPr>
            <a:r>
              <a:rPr lang="zh-CN" altLang="en-US" sz="2800" dirty="0" smtClean="0">
                <a:latin typeface="Times New Roman" pitchFamily="18" charset="0"/>
              </a:rPr>
              <a:t>由于版权限制，某些文献资料只能在图书馆规定的阅览室阅读，不能出借。</a:t>
            </a:r>
          </a:p>
        </p:txBody>
      </p:sp>
      <p:sp>
        <p:nvSpPr>
          <p:cNvPr id="1946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30F6BE0C-E99F-40B9-BE6F-6D793E97000E}" type="slidenum">
              <a:rPr kumimoji="0" lang="en-US" altLang="zh-CN" sz="1400" smtClean="0"/>
              <a:pPr eaLnBrk="1" hangingPunct="1">
                <a:spcBef>
                  <a:spcPct val="0"/>
                </a:spcBef>
                <a:buClrTx/>
                <a:buSzTx/>
                <a:buFontTx/>
                <a:buNone/>
              </a:pPr>
              <a:t>19</a:t>
            </a:fld>
            <a:endParaRPr kumimoji="0" lang="en-US" altLang="zh-CN" sz="1400" smtClean="0"/>
          </a:p>
        </p:txBody>
      </p:sp>
      <p:sp>
        <p:nvSpPr>
          <p:cNvPr id="19461" name="TextBox 1"/>
          <p:cNvSpPr txBox="1">
            <a:spLocks noChangeArrowheads="1"/>
          </p:cNvSpPr>
          <p:nvPr/>
        </p:nvSpPr>
        <p:spPr bwMode="auto">
          <a:xfrm>
            <a:off x="1547813" y="3644900"/>
            <a:ext cx="63373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dirty="0">
                <a:solidFill>
                  <a:srgbClr val="7030A0"/>
                </a:solidFill>
              </a:rPr>
              <a:t>第一条需求是遵循我国图书管理的规定，执行对图书的分类管理的标准。</a:t>
            </a:r>
            <a:endParaRPr lang="en-US" altLang="zh-CN" sz="2400" dirty="0">
              <a:solidFill>
                <a:srgbClr val="7030A0"/>
              </a:solidFill>
            </a:endParaRPr>
          </a:p>
          <a:p>
            <a:pPr eaLnBrk="1" hangingPunct="1">
              <a:spcBef>
                <a:spcPct val="0"/>
              </a:spcBef>
              <a:buClrTx/>
              <a:buSzTx/>
              <a:buFontTx/>
              <a:buNone/>
            </a:pPr>
            <a:r>
              <a:rPr lang="zh-CN" altLang="en-US" sz="2400" dirty="0">
                <a:solidFill>
                  <a:srgbClr val="7030A0"/>
                </a:solidFill>
              </a:rPr>
              <a:t>第二条需求则是版权法对图书馆文献资料的保护的需要，描述了对一类文献资料有限制的使用和服务。</a:t>
            </a:r>
            <a:endParaRPr lang="en-GB" altLang="en-US" sz="2400" dirty="0">
              <a:solidFill>
                <a:srgbClr val="7030A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0EDE3957-B283-4218-B7E4-766A7CEDDB23}" type="slidenum">
              <a:rPr kumimoji="0" lang="en-US" altLang="zh-CN" sz="1400" smtClean="0"/>
              <a:pPr eaLnBrk="1" hangingPunct="1">
                <a:spcBef>
                  <a:spcPct val="0"/>
                </a:spcBef>
                <a:buClrTx/>
                <a:buSzTx/>
                <a:buFontTx/>
                <a:buNone/>
              </a:pPr>
              <a:t>2</a:t>
            </a:fld>
            <a:endParaRPr kumimoji="0" lang="en-US" altLang="zh-CN" sz="1400" smtClean="0"/>
          </a:p>
        </p:txBody>
      </p:sp>
      <p:sp>
        <p:nvSpPr>
          <p:cNvPr id="4099" name="Rectangle 2"/>
          <p:cNvSpPr>
            <a:spLocks noGrp="1" noChangeArrowheads="1"/>
          </p:cNvSpPr>
          <p:nvPr>
            <p:ph type="title"/>
          </p:nvPr>
        </p:nvSpPr>
        <p:spPr/>
        <p:txBody>
          <a:bodyPr/>
          <a:lstStyle/>
          <a:p>
            <a:pPr eaLnBrk="1" hangingPunct="1"/>
            <a:r>
              <a:rPr lang="zh-CN" altLang="en-US" b="1" smtClean="0"/>
              <a:t>需求工程</a:t>
            </a:r>
          </a:p>
        </p:txBody>
      </p:sp>
      <p:sp>
        <p:nvSpPr>
          <p:cNvPr id="4100" name="Rectangle 3"/>
          <p:cNvSpPr>
            <a:spLocks noGrp="1" noChangeArrowheads="1"/>
          </p:cNvSpPr>
          <p:nvPr>
            <p:ph type="body" idx="1"/>
          </p:nvPr>
        </p:nvSpPr>
        <p:spPr>
          <a:xfrm>
            <a:off x="1182688" y="1828800"/>
            <a:ext cx="7772400" cy="4114800"/>
          </a:xfrm>
        </p:spPr>
        <p:txBody>
          <a:bodyPr/>
          <a:lstStyle/>
          <a:p>
            <a:pPr eaLnBrk="1" hangingPunct="1">
              <a:lnSpc>
                <a:spcPct val="90000"/>
              </a:lnSpc>
            </a:pPr>
            <a:r>
              <a:rPr lang="zh-CN" altLang="en-US" sz="2400" b="1" dirty="0" smtClean="0">
                <a:latin typeface="Times New Roman" pitchFamily="18" charset="0"/>
              </a:rPr>
              <a:t>需求的定义及分类</a:t>
            </a:r>
            <a:endParaRPr lang="en-US" altLang="zh-CN" sz="2400" b="1" dirty="0" smtClean="0">
              <a:latin typeface="Times New Roman" pitchFamily="18" charset="0"/>
            </a:endParaRPr>
          </a:p>
          <a:p>
            <a:pPr eaLnBrk="1" hangingPunct="1">
              <a:lnSpc>
                <a:spcPct val="90000"/>
              </a:lnSpc>
            </a:pPr>
            <a:r>
              <a:rPr lang="zh-CN" altLang="en-US" sz="2400" b="1" dirty="0" smtClean="0">
                <a:latin typeface="Times New Roman" pitchFamily="18" charset="0"/>
              </a:rPr>
              <a:t>需求工程</a:t>
            </a:r>
            <a:endParaRPr lang="en-US" altLang="zh-CN" sz="24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需求获取</a:t>
            </a:r>
            <a:endParaRPr lang="en-US" altLang="zh-CN" sz="20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需求分析</a:t>
            </a:r>
            <a:endParaRPr lang="en-US" altLang="zh-CN" sz="20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需求验证</a:t>
            </a:r>
            <a:endParaRPr lang="en-US" altLang="zh-CN" sz="20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需求管理</a:t>
            </a:r>
            <a:endParaRPr lang="en-US" altLang="zh-CN" sz="2000" b="1" dirty="0" smtClean="0">
              <a:latin typeface="Times New Roman" pitchFamily="18" charset="0"/>
            </a:endParaRPr>
          </a:p>
          <a:p>
            <a:pPr eaLnBrk="1" hangingPunct="1">
              <a:lnSpc>
                <a:spcPct val="90000"/>
              </a:lnSpc>
            </a:pPr>
            <a:r>
              <a:rPr lang="zh-CN" altLang="en-US" sz="2400" b="1" dirty="0" smtClean="0">
                <a:latin typeface="Times New Roman" pitchFamily="18" charset="0"/>
              </a:rPr>
              <a:t>需求分析案例</a:t>
            </a:r>
            <a:endParaRPr lang="en-US" altLang="zh-CN" sz="24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结构化需求分析</a:t>
            </a:r>
            <a:endParaRPr lang="en-US" altLang="zh-CN" sz="2000" b="1" dirty="0" smtClean="0">
              <a:latin typeface="Times New Roman" pitchFamily="18" charset="0"/>
            </a:endParaRPr>
          </a:p>
          <a:p>
            <a:pPr lvl="1" eaLnBrk="1" hangingPunct="1">
              <a:lnSpc>
                <a:spcPct val="90000"/>
              </a:lnSpc>
            </a:pPr>
            <a:r>
              <a:rPr lang="zh-CN" altLang="en-US" sz="2000" b="1" dirty="0" smtClean="0">
                <a:latin typeface="Times New Roman" pitchFamily="18" charset="0"/>
              </a:rPr>
              <a:t>面向对象需求分析</a:t>
            </a:r>
            <a:endParaRPr lang="en-US" altLang="zh-CN" sz="2000" b="1" dirty="0" smtClean="0">
              <a:latin typeface="Times New Roman" pitchFamily="18" charset="0"/>
            </a:endParaRPr>
          </a:p>
          <a:p>
            <a:pPr lvl="1" eaLnBrk="1" hangingPunct="1">
              <a:lnSpc>
                <a:spcPct val="90000"/>
              </a:lnSpc>
            </a:pPr>
            <a:endParaRPr lang="en-US" altLang="zh-CN" sz="2000" b="1" dirty="0" smtClean="0">
              <a:latin typeface="Times New Roman" pitchFamily="18" charset="0"/>
            </a:endParaRPr>
          </a:p>
          <a:p>
            <a:pPr eaLnBrk="1" hangingPunct="1">
              <a:lnSpc>
                <a:spcPct val="90000"/>
              </a:lnSpc>
            </a:pPr>
            <a:endParaRPr lang="en-US" altLang="zh-CN" sz="2400" b="1" dirty="0" smtClean="0">
              <a:latin typeface="Times New Roman" pitchFamily="18" charset="0"/>
            </a:endParaRPr>
          </a:p>
          <a:p>
            <a:pPr eaLnBrk="1" hangingPunct="1">
              <a:lnSpc>
                <a:spcPct val="90000"/>
              </a:lnSpc>
            </a:pPr>
            <a:endParaRPr lang="zh-CN" altLang="en-US" sz="2400"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4"/>
          <p:cNvSpPr>
            <a:spLocks noGrp="1"/>
          </p:cNvSpPr>
          <p:nvPr>
            <p:ph type="title"/>
          </p:nvPr>
        </p:nvSpPr>
        <p:spPr/>
        <p:txBody>
          <a:bodyPr/>
          <a:lstStyle/>
          <a:p>
            <a:r>
              <a:rPr lang="en-US" altLang="zh-CN" b="1" smtClean="0"/>
              <a:t>2. </a:t>
            </a:r>
            <a:r>
              <a:rPr lang="zh-CN" altLang="en-US" b="1" smtClean="0"/>
              <a:t>需求工程</a:t>
            </a:r>
          </a:p>
        </p:txBody>
      </p:sp>
      <p:sp>
        <p:nvSpPr>
          <p:cNvPr id="21507" name="Content Placeholder 5"/>
          <p:cNvSpPr>
            <a:spLocks noGrp="1"/>
          </p:cNvSpPr>
          <p:nvPr>
            <p:ph idx="1"/>
          </p:nvPr>
        </p:nvSpPr>
        <p:spPr/>
        <p:txBody>
          <a:bodyPr/>
          <a:lstStyle/>
          <a:p>
            <a:pPr eaLnBrk="1" hangingPunct="1">
              <a:lnSpc>
                <a:spcPct val="90000"/>
              </a:lnSpc>
            </a:pPr>
            <a:r>
              <a:rPr lang="zh-CN" altLang="en-US" sz="2400" dirty="0" smtClean="0">
                <a:latin typeface="Times New Roman" pitchFamily="18" charset="0"/>
              </a:rPr>
              <a:t>把所有与需求直接相关的活动通称为需求工程。对系统应该提供的服务和所受到的约束进行理解、分析、建立文档、检验以及跟踪管理的过程。</a:t>
            </a:r>
            <a:endParaRPr lang="en-US" altLang="zh-CN" sz="2400" dirty="0" smtClean="0">
              <a:latin typeface="Times New Roman" pitchFamily="18" charset="0"/>
            </a:endParaRPr>
          </a:p>
          <a:p>
            <a:pPr eaLnBrk="1" hangingPunct="1">
              <a:lnSpc>
                <a:spcPct val="90000"/>
              </a:lnSpc>
            </a:pPr>
            <a:endParaRPr lang="zh-CN" altLang="en-US" sz="2400" dirty="0" smtClean="0">
              <a:latin typeface="Times New Roman" pitchFamily="18" charset="0"/>
            </a:endParaRPr>
          </a:p>
        </p:txBody>
      </p:sp>
      <p:sp>
        <p:nvSpPr>
          <p:cNvPr id="2150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D97F42B-4805-44DE-8147-36AD76307EBC}" type="slidenum">
              <a:rPr kumimoji="0" lang="en-US" altLang="zh-CN" sz="1400" smtClean="0"/>
              <a:pPr eaLnBrk="1" hangingPunct="1">
                <a:spcBef>
                  <a:spcPct val="0"/>
                </a:spcBef>
                <a:buClrTx/>
                <a:buSzTx/>
                <a:buFontTx/>
                <a:buNone/>
              </a:pPr>
              <a:t>20</a:t>
            </a:fld>
            <a:endParaRPr kumimoji="0" lang="en-US" altLang="zh-CN" sz="1400" smtClean="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141663"/>
            <a:ext cx="6019800"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1187450" y="836613"/>
            <a:ext cx="7772400" cy="5400675"/>
          </a:xfrm>
        </p:spPr>
        <p:txBody>
          <a:bodyPr/>
          <a:lstStyle/>
          <a:p>
            <a:pPr>
              <a:lnSpc>
                <a:spcPct val="80000"/>
              </a:lnSpc>
            </a:pPr>
            <a:r>
              <a:rPr lang="zh-CN" altLang="en-US" sz="2800" b="1" smtClean="0">
                <a:latin typeface="宋体" pitchFamily="2" charset="-122"/>
              </a:rPr>
              <a:t>需求开发过程域</a:t>
            </a:r>
            <a:r>
              <a:rPr lang="zh-CN" altLang="en-US" sz="2800" smtClean="0"/>
              <a:t> </a:t>
            </a:r>
          </a:p>
          <a:p>
            <a:pPr>
              <a:lnSpc>
                <a:spcPct val="80000"/>
              </a:lnSpc>
              <a:buFont typeface="Wingdings" pitchFamily="2" charset="2"/>
              <a:buNone/>
            </a:pPr>
            <a:r>
              <a:rPr lang="zh-CN" altLang="en-US" sz="2200" b="1" smtClean="0">
                <a:latin typeface="宋体" pitchFamily="2" charset="-122"/>
              </a:rPr>
              <a:t>需求开发</a:t>
            </a:r>
            <a:r>
              <a:rPr lang="zh-CN" altLang="en-US" sz="2200" smtClean="0">
                <a:latin typeface="宋体" pitchFamily="2" charset="-122"/>
              </a:rPr>
              <a:t>的目的是通过调查与分析，获取用户需求并定义产品需求。</a:t>
            </a:r>
            <a:r>
              <a:rPr lang="zh-CN" altLang="en-US" sz="2400" smtClean="0">
                <a:latin typeface="宋体" pitchFamily="2" charset="-122"/>
              </a:rPr>
              <a:t> </a:t>
            </a:r>
            <a:endParaRPr lang="zh-CN" altLang="en-US" sz="2400" smtClean="0"/>
          </a:p>
          <a:p>
            <a:pPr lvl="1">
              <a:lnSpc>
                <a:spcPct val="80000"/>
              </a:lnSpc>
            </a:pPr>
            <a:r>
              <a:rPr lang="zh-CN" altLang="en-US" sz="1800" smtClean="0">
                <a:solidFill>
                  <a:srgbClr val="FF0000"/>
                </a:solidFill>
                <a:latin typeface="宋体" pitchFamily="2" charset="-122"/>
              </a:rPr>
              <a:t>需求获取</a:t>
            </a:r>
            <a:r>
              <a:rPr lang="zh-CN" altLang="en-US" sz="1800" smtClean="0">
                <a:latin typeface="宋体" pitchFamily="2" charset="-122"/>
              </a:rPr>
              <a:t>的目的是通过各种途径获取用户的需求信息，产生</a:t>
            </a:r>
            <a:r>
              <a:rPr lang="en-US" altLang="zh-CN" sz="1800" smtClean="0">
                <a:latin typeface="宋体" pitchFamily="2" charset="-122"/>
              </a:rPr>
              <a:t>《</a:t>
            </a:r>
            <a:r>
              <a:rPr lang="zh-CN" altLang="en-US" sz="1800" smtClean="0">
                <a:latin typeface="宋体" pitchFamily="2" charset="-122"/>
              </a:rPr>
              <a:t>用户需求说明书</a:t>
            </a:r>
            <a:r>
              <a:rPr lang="en-US" altLang="zh-CN" sz="1800" smtClean="0">
                <a:latin typeface="宋体" pitchFamily="2" charset="-122"/>
              </a:rPr>
              <a:t>》</a:t>
            </a:r>
            <a:r>
              <a:rPr lang="zh-CN" altLang="en-US" sz="1800" smtClean="0">
                <a:latin typeface="宋体" pitchFamily="2" charset="-122"/>
              </a:rPr>
              <a:t>。</a:t>
            </a:r>
            <a:r>
              <a:rPr lang="zh-CN" altLang="en-US" sz="2000" smtClean="0">
                <a:latin typeface="宋体" pitchFamily="2" charset="-122"/>
              </a:rPr>
              <a:t> </a:t>
            </a:r>
          </a:p>
          <a:p>
            <a:pPr lvl="1">
              <a:lnSpc>
                <a:spcPct val="80000"/>
              </a:lnSpc>
            </a:pPr>
            <a:r>
              <a:rPr lang="zh-CN" altLang="en-US" sz="1800" smtClean="0">
                <a:solidFill>
                  <a:srgbClr val="FF0000"/>
                </a:solidFill>
                <a:latin typeface="宋体" pitchFamily="2" charset="-122"/>
              </a:rPr>
              <a:t>需求分析</a:t>
            </a:r>
            <a:r>
              <a:rPr lang="zh-CN" altLang="en-US" sz="1800" smtClean="0">
                <a:latin typeface="宋体" pitchFamily="2" charset="-122"/>
              </a:rPr>
              <a:t>的目的是对各种需求信息进行分析，消除错误，刻画细节等。</a:t>
            </a:r>
            <a:endParaRPr lang="en-US" altLang="zh-CN" sz="1800" smtClean="0">
              <a:latin typeface="宋体" pitchFamily="2" charset="-122"/>
            </a:endParaRPr>
          </a:p>
          <a:p>
            <a:pPr lvl="1">
              <a:lnSpc>
                <a:spcPct val="80000"/>
              </a:lnSpc>
            </a:pPr>
            <a:r>
              <a:rPr lang="zh-CN" altLang="en-US" sz="1800" smtClean="0">
                <a:solidFill>
                  <a:srgbClr val="FF0000"/>
                </a:solidFill>
                <a:latin typeface="宋体" pitchFamily="2" charset="-122"/>
              </a:rPr>
              <a:t>需求定义</a:t>
            </a:r>
            <a:r>
              <a:rPr lang="zh-CN" altLang="en-US" sz="1800" smtClean="0">
                <a:latin typeface="宋体" pitchFamily="2" charset="-122"/>
              </a:rPr>
              <a:t>的目的是根据需求调查和需求分析的结果，进一步定义准确无误的软件需求，产生</a:t>
            </a:r>
            <a:r>
              <a:rPr lang="en-US" altLang="zh-CN" sz="1800" smtClean="0">
                <a:latin typeface="宋体" pitchFamily="2" charset="-122"/>
              </a:rPr>
              <a:t>《</a:t>
            </a:r>
            <a:r>
              <a:rPr lang="zh-CN" altLang="en-US" sz="1800" smtClean="0">
                <a:latin typeface="宋体" pitchFamily="2" charset="-122"/>
              </a:rPr>
              <a:t>软件需求规格说明书</a:t>
            </a:r>
            <a:r>
              <a:rPr lang="en-US" altLang="zh-CN" sz="1800" smtClean="0">
                <a:latin typeface="宋体" pitchFamily="2" charset="-122"/>
              </a:rPr>
              <a:t>》</a:t>
            </a:r>
            <a:r>
              <a:rPr lang="zh-CN" altLang="en-US" sz="1800" smtClean="0">
                <a:latin typeface="宋体" pitchFamily="2" charset="-122"/>
              </a:rPr>
              <a:t>。系统设计人员将依据</a:t>
            </a:r>
            <a:r>
              <a:rPr lang="en-US" altLang="zh-CN" sz="1800" smtClean="0">
                <a:latin typeface="宋体" pitchFamily="2" charset="-122"/>
              </a:rPr>
              <a:t>《</a:t>
            </a:r>
            <a:r>
              <a:rPr lang="zh-CN" altLang="en-US" sz="1800" smtClean="0">
                <a:latin typeface="宋体" pitchFamily="2" charset="-122"/>
              </a:rPr>
              <a:t>软件需求规格说明书</a:t>
            </a:r>
            <a:r>
              <a:rPr lang="en-US" altLang="zh-CN" sz="1800" smtClean="0">
                <a:latin typeface="宋体" pitchFamily="2" charset="-122"/>
              </a:rPr>
              <a:t>》</a:t>
            </a:r>
            <a:r>
              <a:rPr lang="zh-CN" altLang="en-US" sz="1800" smtClean="0">
                <a:latin typeface="宋体" pitchFamily="2" charset="-122"/>
              </a:rPr>
              <a:t>开展系统设计工作。 </a:t>
            </a:r>
          </a:p>
          <a:p>
            <a:pPr>
              <a:lnSpc>
                <a:spcPct val="80000"/>
              </a:lnSpc>
            </a:pPr>
            <a:r>
              <a:rPr lang="zh-CN" altLang="en-US" sz="2800" b="1" smtClean="0">
                <a:latin typeface="宋体" pitchFamily="2" charset="-122"/>
              </a:rPr>
              <a:t>需求管理过程域</a:t>
            </a:r>
            <a:r>
              <a:rPr lang="zh-CN" altLang="en-US" sz="2400" smtClean="0"/>
              <a:t> </a:t>
            </a:r>
          </a:p>
          <a:p>
            <a:pPr>
              <a:lnSpc>
                <a:spcPct val="80000"/>
              </a:lnSpc>
              <a:buFont typeface="Wingdings" pitchFamily="2" charset="2"/>
              <a:buNone/>
            </a:pPr>
            <a:r>
              <a:rPr lang="zh-CN" altLang="en-US" sz="2200" b="1" smtClean="0">
                <a:latin typeface="宋体" pitchFamily="2" charset="-122"/>
              </a:rPr>
              <a:t>需求管理</a:t>
            </a:r>
            <a:r>
              <a:rPr lang="zh-CN" altLang="en-US" sz="2200" smtClean="0">
                <a:latin typeface="宋体" pitchFamily="2" charset="-122"/>
              </a:rPr>
              <a:t>的目的是在客户与开发方之间建立对需求的共同理解，维护需求与其它工作成果的一致性，并控制需求的变更。 </a:t>
            </a:r>
            <a:endParaRPr lang="zh-CN" altLang="en-US" sz="2200" smtClean="0"/>
          </a:p>
          <a:p>
            <a:pPr lvl="1">
              <a:lnSpc>
                <a:spcPct val="80000"/>
              </a:lnSpc>
            </a:pPr>
            <a:r>
              <a:rPr lang="zh-CN" altLang="en-US" sz="1800" smtClean="0">
                <a:solidFill>
                  <a:srgbClr val="FF0000"/>
                </a:solidFill>
                <a:latin typeface="宋体" pitchFamily="2" charset="-122"/>
              </a:rPr>
              <a:t>需求确认</a:t>
            </a:r>
            <a:r>
              <a:rPr lang="zh-CN" altLang="en-US" sz="1800" smtClean="0">
                <a:latin typeface="宋体" pitchFamily="2" charset="-122"/>
              </a:rPr>
              <a:t>是指开发方和客户共同对需求文档进行评审，双方对需求达成共识后作出书面承诺，使需求文档具有商业合同效果。</a:t>
            </a:r>
            <a:r>
              <a:rPr lang="zh-CN" altLang="en-US" sz="2000" smtClean="0">
                <a:latin typeface="宋体" pitchFamily="2" charset="-122"/>
              </a:rPr>
              <a:t> </a:t>
            </a:r>
          </a:p>
          <a:p>
            <a:pPr lvl="1">
              <a:lnSpc>
                <a:spcPct val="80000"/>
              </a:lnSpc>
            </a:pPr>
            <a:r>
              <a:rPr lang="zh-CN" altLang="en-US" sz="1800" smtClean="0">
                <a:solidFill>
                  <a:srgbClr val="FF0000"/>
                </a:solidFill>
                <a:latin typeface="宋体" pitchFamily="2" charset="-122"/>
              </a:rPr>
              <a:t>需求跟踪</a:t>
            </a:r>
            <a:r>
              <a:rPr lang="zh-CN" altLang="en-US" sz="1800" smtClean="0">
                <a:latin typeface="宋体" pitchFamily="2" charset="-122"/>
              </a:rPr>
              <a:t>是指通过比较需求文档与后续工作成果之间的对应关系，建立与维护</a:t>
            </a:r>
            <a:r>
              <a:rPr lang="zh-CN" altLang="en-US" sz="1800" smtClean="0">
                <a:latin typeface="Times New Roman" pitchFamily="18" charset="0"/>
              </a:rPr>
              <a:t>“</a:t>
            </a:r>
            <a:r>
              <a:rPr lang="zh-CN" altLang="en-US" sz="1800" smtClean="0">
                <a:latin typeface="宋体" pitchFamily="2" charset="-122"/>
              </a:rPr>
              <a:t>需求跟踪矩阵</a:t>
            </a:r>
            <a:r>
              <a:rPr lang="zh-CN" altLang="en-US" sz="1800" smtClean="0">
                <a:latin typeface="Times New Roman" pitchFamily="18" charset="0"/>
              </a:rPr>
              <a:t>”</a:t>
            </a:r>
            <a:r>
              <a:rPr lang="zh-CN" altLang="en-US" sz="1800" smtClean="0">
                <a:latin typeface="宋体" pitchFamily="2" charset="-122"/>
              </a:rPr>
              <a:t>，确保产品依据需求文档进行开发。 </a:t>
            </a:r>
          </a:p>
          <a:p>
            <a:pPr lvl="1">
              <a:lnSpc>
                <a:spcPct val="80000"/>
              </a:lnSpc>
            </a:pPr>
            <a:r>
              <a:rPr lang="zh-CN" altLang="en-US" sz="1800" smtClean="0">
                <a:solidFill>
                  <a:srgbClr val="FF0000"/>
                </a:solidFill>
                <a:latin typeface="宋体" pitchFamily="2" charset="-122"/>
              </a:rPr>
              <a:t>需求变更控制</a:t>
            </a:r>
            <a:r>
              <a:rPr lang="zh-CN" altLang="en-US" sz="1800" smtClean="0">
                <a:latin typeface="宋体" pitchFamily="2" charset="-122"/>
              </a:rPr>
              <a:t>是指依据</a:t>
            </a:r>
            <a:r>
              <a:rPr lang="zh-CN" altLang="en-US" sz="1800" smtClean="0">
                <a:latin typeface="Times New Roman" pitchFamily="18" charset="0"/>
              </a:rPr>
              <a:t>“</a:t>
            </a:r>
            <a:r>
              <a:rPr lang="zh-CN" altLang="en-US" sz="1800" smtClean="0">
                <a:latin typeface="宋体" pitchFamily="2" charset="-122"/>
              </a:rPr>
              <a:t>变更申请－审批－更改－重新确认</a:t>
            </a:r>
            <a:r>
              <a:rPr lang="zh-CN" altLang="en-US" sz="1800" smtClean="0">
                <a:latin typeface="Times New Roman" pitchFamily="18" charset="0"/>
              </a:rPr>
              <a:t>”</a:t>
            </a:r>
            <a:r>
              <a:rPr lang="zh-CN" altLang="en-US" sz="1800" smtClean="0">
                <a:latin typeface="宋体" pitchFamily="2" charset="-122"/>
              </a:rPr>
              <a:t>的流程处理需求的变更，防止需求变更失去控制而导致项目发生混乱。</a:t>
            </a:r>
            <a:r>
              <a:rPr lang="zh-CN" altLang="en-US" sz="2000" smtClean="0">
                <a:latin typeface="宋体" pitchFamily="2" charset="-122"/>
              </a:rPr>
              <a:t> </a:t>
            </a:r>
          </a:p>
          <a:p>
            <a:pPr>
              <a:lnSpc>
                <a:spcPct val="80000"/>
              </a:lnSpc>
            </a:pPr>
            <a:endParaRPr lang="zh-CN" altLang="en-US" sz="2000" smtClean="0"/>
          </a:p>
        </p:txBody>
      </p:sp>
      <p:sp>
        <p:nvSpPr>
          <p:cNvPr id="22531" name="TextBox 3"/>
          <p:cNvSpPr txBox="1">
            <a:spLocks noChangeArrowheads="1"/>
          </p:cNvSpPr>
          <p:nvPr/>
        </p:nvSpPr>
        <p:spPr bwMode="auto">
          <a:xfrm>
            <a:off x="1042988" y="115888"/>
            <a:ext cx="741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a:spcBef>
                <a:spcPct val="0"/>
              </a:spcBef>
              <a:buClrTx/>
              <a:buSzTx/>
              <a:buFontTx/>
              <a:buNone/>
            </a:pPr>
            <a:r>
              <a:rPr lang="zh-CN" altLang="en-US" sz="4400" b="1">
                <a:solidFill>
                  <a:schemeClr val="tx2"/>
                </a:solidFill>
              </a:rPr>
              <a:t>二个过程域</a:t>
            </a:r>
            <a:endParaRPr lang="en-GB" altLang="en-US" sz="4400" b="1">
              <a:solidFill>
                <a:schemeClr val="tx2"/>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755576" y="2204864"/>
            <a:ext cx="7772400" cy="4032424"/>
          </a:xfrm>
        </p:spPr>
        <p:txBody>
          <a:bodyPr/>
          <a:lstStyle/>
          <a:p>
            <a:pPr>
              <a:lnSpc>
                <a:spcPct val="80000"/>
              </a:lnSpc>
            </a:pPr>
            <a:r>
              <a:rPr lang="zh-CN" altLang="en-US" sz="3600" b="1" dirty="0" smtClean="0">
                <a:latin typeface="宋体" pitchFamily="2" charset="-122"/>
              </a:rPr>
              <a:t>需求开发过程域</a:t>
            </a:r>
            <a:r>
              <a:rPr lang="zh-CN" altLang="en-US" sz="3600" dirty="0" smtClean="0"/>
              <a:t> </a:t>
            </a:r>
          </a:p>
          <a:p>
            <a:pPr>
              <a:lnSpc>
                <a:spcPct val="80000"/>
              </a:lnSpc>
              <a:buFont typeface="Wingdings" pitchFamily="2" charset="2"/>
              <a:buNone/>
            </a:pPr>
            <a:r>
              <a:rPr lang="zh-CN" altLang="en-US" sz="2800" b="1" dirty="0" smtClean="0">
                <a:latin typeface="宋体" pitchFamily="2" charset="-122"/>
              </a:rPr>
              <a:t>需求开发</a:t>
            </a:r>
            <a:r>
              <a:rPr lang="zh-CN" altLang="en-US" sz="2800" dirty="0" smtClean="0">
                <a:latin typeface="宋体" pitchFamily="2" charset="-122"/>
              </a:rPr>
              <a:t>的目的是通过调查与分析，获取用户需求并定义产品需求。</a:t>
            </a:r>
            <a:r>
              <a:rPr lang="zh-CN" altLang="en-US" dirty="0" smtClean="0">
                <a:latin typeface="宋体" pitchFamily="2" charset="-122"/>
              </a:rPr>
              <a:t> </a:t>
            </a:r>
            <a:endParaRPr lang="zh-CN" altLang="en-US" dirty="0" smtClean="0"/>
          </a:p>
          <a:p>
            <a:pPr lvl="1">
              <a:lnSpc>
                <a:spcPct val="80000"/>
              </a:lnSpc>
            </a:pPr>
            <a:r>
              <a:rPr lang="zh-CN" altLang="en-US" sz="2400" dirty="0" smtClean="0">
                <a:solidFill>
                  <a:srgbClr val="FF0000"/>
                </a:solidFill>
                <a:latin typeface="宋体" pitchFamily="2" charset="-122"/>
              </a:rPr>
              <a:t>需求获取</a:t>
            </a:r>
            <a:r>
              <a:rPr lang="zh-CN" altLang="en-US" sz="2400" dirty="0" smtClean="0">
                <a:latin typeface="宋体" pitchFamily="2" charset="-122"/>
              </a:rPr>
              <a:t>的目的是通过各种途径获取用户的需求信息，产生</a:t>
            </a:r>
            <a:r>
              <a:rPr lang="en-US" altLang="zh-CN" sz="2400" dirty="0" smtClean="0">
                <a:latin typeface="宋体" pitchFamily="2" charset="-122"/>
              </a:rPr>
              <a:t>《</a:t>
            </a:r>
            <a:r>
              <a:rPr lang="zh-CN" altLang="en-US" sz="2400" dirty="0" smtClean="0">
                <a:latin typeface="宋体" pitchFamily="2" charset="-122"/>
              </a:rPr>
              <a:t>用户需求说明书</a:t>
            </a:r>
            <a:r>
              <a:rPr lang="en-US" altLang="zh-CN" sz="2400" dirty="0" smtClean="0">
                <a:latin typeface="宋体" pitchFamily="2" charset="-122"/>
              </a:rPr>
              <a:t>》</a:t>
            </a:r>
            <a:r>
              <a:rPr lang="zh-CN" altLang="en-US" sz="2400" dirty="0" smtClean="0">
                <a:latin typeface="宋体" pitchFamily="2" charset="-122"/>
              </a:rPr>
              <a:t>。</a:t>
            </a:r>
            <a:r>
              <a:rPr lang="zh-CN" altLang="en-US" dirty="0" smtClean="0">
                <a:latin typeface="宋体" pitchFamily="2" charset="-122"/>
              </a:rPr>
              <a:t> </a:t>
            </a:r>
          </a:p>
          <a:p>
            <a:pPr lvl="1">
              <a:lnSpc>
                <a:spcPct val="80000"/>
              </a:lnSpc>
            </a:pPr>
            <a:r>
              <a:rPr lang="zh-CN" altLang="en-US" sz="2400" dirty="0" smtClean="0">
                <a:solidFill>
                  <a:srgbClr val="FF0000"/>
                </a:solidFill>
                <a:latin typeface="宋体" pitchFamily="2" charset="-122"/>
              </a:rPr>
              <a:t>需求分析</a:t>
            </a:r>
            <a:r>
              <a:rPr lang="zh-CN" altLang="en-US" sz="2400" dirty="0" smtClean="0">
                <a:latin typeface="宋体" pitchFamily="2" charset="-122"/>
              </a:rPr>
              <a:t>的目的是对各种需求信息进行分析，消除错误，刻画细节等。</a:t>
            </a:r>
            <a:endParaRPr lang="en-US" altLang="zh-CN" sz="2400" dirty="0" smtClean="0">
              <a:latin typeface="宋体" pitchFamily="2" charset="-122"/>
            </a:endParaRPr>
          </a:p>
          <a:p>
            <a:pPr lvl="1">
              <a:lnSpc>
                <a:spcPct val="80000"/>
              </a:lnSpc>
            </a:pPr>
            <a:r>
              <a:rPr lang="zh-CN" altLang="en-US" sz="2400" dirty="0" smtClean="0">
                <a:solidFill>
                  <a:srgbClr val="FF0000"/>
                </a:solidFill>
                <a:latin typeface="宋体" pitchFamily="2" charset="-122"/>
              </a:rPr>
              <a:t>需求定义</a:t>
            </a:r>
            <a:r>
              <a:rPr lang="zh-CN" altLang="en-US" sz="2400" dirty="0" smtClean="0">
                <a:latin typeface="宋体" pitchFamily="2" charset="-122"/>
              </a:rPr>
              <a:t>的目的是根据需求调查和需求分析的结果，进一步定义准确无误的软件需求，产生</a:t>
            </a:r>
            <a:r>
              <a:rPr lang="en-US" altLang="zh-CN" sz="2400" dirty="0" smtClean="0">
                <a:latin typeface="宋体" pitchFamily="2" charset="-122"/>
              </a:rPr>
              <a:t>《</a:t>
            </a:r>
            <a:r>
              <a:rPr lang="zh-CN" altLang="en-US" sz="2400" dirty="0" smtClean="0">
                <a:latin typeface="宋体" pitchFamily="2" charset="-122"/>
              </a:rPr>
              <a:t>软件需求规格说明书</a:t>
            </a:r>
            <a:r>
              <a:rPr lang="en-US" altLang="zh-CN" sz="2400" dirty="0" smtClean="0">
                <a:latin typeface="宋体" pitchFamily="2" charset="-122"/>
              </a:rPr>
              <a:t>》</a:t>
            </a:r>
            <a:r>
              <a:rPr lang="zh-CN" altLang="en-US" sz="2400" dirty="0" smtClean="0">
                <a:latin typeface="宋体" pitchFamily="2" charset="-122"/>
              </a:rPr>
              <a:t>。系统设计人员将依据</a:t>
            </a:r>
            <a:r>
              <a:rPr lang="en-US" altLang="zh-CN" sz="2400" dirty="0" smtClean="0">
                <a:latin typeface="宋体" pitchFamily="2" charset="-122"/>
              </a:rPr>
              <a:t>《</a:t>
            </a:r>
            <a:r>
              <a:rPr lang="zh-CN" altLang="en-US" sz="2400" dirty="0" smtClean="0">
                <a:latin typeface="宋体" pitchFamily="2" charset="-122"/>
              </a:rPr>
              <a:t>软件需求规格说明书</a:t>
            </a:r>
            <a:r>
              <a:rPr lang="en-US" altLang="zh-CN" sz="2400" dirty="0" smtClean="0">
                <a:latin typeface="宋体" pitchFamily="2" charset="-122"/>
              </a:rPr>
              <a:t>》</a:t>
            </a:r>
            <a:r>
              <a:rPr lang="zh-CN" altLang="en-US" sz="2400" dirty="0" smtClean="0">
                <a:latin typeface="宋体" pitchFamily="2" charset="-122"/>
              </a:rPr>
              <a:t>开展系统设计工作。 </a:t>
            </a:r>
          </a:p>
        </p:txBody>
      </p:sp>
      <p:sp>
        <p:nvSpPr>
          <p:cNvPr id="22531" name="TextBox 3"/>
          <p:cNvSpPr txBox="1">
            <a:spLocks noChangeArrowheads="1"/>
          </p:cNvSpPr>
          <p:nvPr/>
        </p:nvSpPr>
        <p:spPr bwMode="auto">
          <a:xfrm>
            <a:off x="1042988" y="498823"/>
            <a:ext cx="741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a:spcBef>
                <a:spcPct val="0"/>
              </a:spcBef>
              <a:buClrTx/>
              <a:buSzTx/>
              <a:buFontTx/>
              <a:buNone/>
            </a:pPr>
            <a:r>
              <a:rPr lang="zh-CN" altLang="en-US" sz="4400" b="1" dirty="0">
                <a:solidFill>
                  <a:schemeClr val="tx2"/>
                </a:solidFill>
              </a:rPr>
              <a:t>二个过程域</a:t>
            </a:r>
            <a:endParaRPr lang="en-GB" altLang="en-US" sz="4400" b="1" dirty="0">
              <a:solidFill>
                <a:schemeClr val="tx2"/>
              </a:solidFill>
            </a:endParaRPr>
          </a:p>
        </p:txBody>
      </p:sp>
    </p:spTree>
    <p:extLst>
      <p:ext uri="{BB962C8B-B14F-4D97-AF65-F5344CB8AC3E}">
        <p14:creationId xmlns:p14="http://schemas.microsoft.com/office/powerpoint/2010/main" val="3011188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27584" y="1268760"/>
            <a:ext cx="7772400" cy="4896544"/>
          </a:xfrm>
        </p:spPr>
        <p:txBody>
          <a:bodyPr/>
          <a:lstStyle/>
          <a:p>
            <a:pPr>
              <a:lnSpc>
                <a:spcPct val="80000"/>
              </a:lnSpc>
            </a:pPr>
            <a:r>
              <a:rPr lang="zh-CN" altLang="en-US" sz="3600" b="1" dirty="0" smtClean="0">
                <a:latin typeface="宋体" pitchFamily="2" charset="-122"/>
              </a:rPr>
              <a:t>需求</a:t>
            </a:r>
            <a:r>
              <a:rPr lang="zh-CN" altLang="en-US" sz="3600" b="1" dirty="0" smtClean="0">
                <a:latin typeface="宋体" pitchFamily="2" charset="-122"/>
              </a:rPr>
              <a:t>管理过程域</a:t>
            </a:r>
            <a:r>
              <a:rPr lang="zh-CN" altLang="en-US" dirty="0" smtClean="0"/>
              <a:t> </a:t>
            </a:r>
          </a:p>
          <a:p>
            <a:pPr>
              <a:lnSpc>
                <a:spcPct val="80000"/>
              </a:lnSpc>
              <a:buFont typeface="Wingdings" pitchFamily="2" charset="2"/>
              <a:buNone/>
            </a:pPr>
            <a:r>
              <a:rPr lang="zh-CN" altLang="en-US" sz="2800" b="1" dirty="0" smtClean="0">
                <a:latin typeface="宋体" pitchFamily="2" charset="-122"/>
              </a:rPr>
              <a:t>需求管理</a:t>
            </a:r>
            <a:r>
              <a:rPr lang="zh-CN" altLang="en-US" sz="2800" dirty="0" smtClean="0">
                <a:latin typeface="宋体" pitchFamily="2" charset="-122"/>
              </a:rPr>
              <a:t>的目的是在客户与开发方之间建立对需求的共同理解，维护需求与其它工作成果的一致性，并控制需求的变更。 </a:t>
            </a:r>
            <a:endParaRPr lang="zh-CN" altLang="en-US" sz="2800" dirty="0" smtClean="0"/>
          </a:p>
          <a:p>
            <a:pPr lvl="1">
              <a:lnSpc>
                <a:spcPct val="80000"/>
              </a:lnSpc>
            </a:pPr>
            <a:r>
              <a:rPr lang="zh-CN" altLang="en-US" sz="2400" dirty="0" smtClean="0">
                <a:solidFill>
                  <a:srgbClr val="FF0000"/>
                </a:solidFill>
                <a:latin typeface="宋体" pitchFamily="2" charset="-122"/>
              </a:rPr>
              <a:t>需求确认</a:t>
            </a:r>
            <a:r>
              <a:rPr lang="zh-CN" altLang="en-US" sz="2400" dirty="0" smtClean="0">
                <a:latin typeface="宋体" pitchFamily="2" charset="-122"/>
              </a:rPr>
              <a:t>是指开发方和客户共同对需求文档进行评审，双方对需求达成共识后作出书面承诺，使需求文档具有商业合同效果。</a:t>
            </a:r>
            <a:r>
              <a:rPr lang="zh-CN" altLang="en-US" dirty="0" smtClean="0">
                <a:latin typeface="宋体" pitchFamily="2" charset="-122"/>
              </a:rPr>
              <a:t> </a:t>
            </a:r>
          </a:p>
          <a:p>
            <a:pPr lvl="1">
              <a:lnSpc>
                <a:spcPct val="80000"/>
              </a:lnSpc>
            </a:pPr>
            <a:r>
              <a:rPr lang="zh-CN" altLang="en-US" sz="2400" dirty="0" smtClean="0">
                <a:solidFill>
                  <a:srgbClr val="FF0000"/>
                </a:solidFill>
                <a:latin typeface="宋体" pitchFamily="2" charset="-122"/>
              </a:rPr>
              <a:t>需求跟踪</a:t>
            </a:r>
            <a:r>
              <a:rPr lang="zh-CN" altLang="en-US" sz="2400" dirty="0" smtClean="0">
                <a:latin typeface="宋体" pitchFamily="2" charset="-122"/>
              </a:rPr>
              <a:t>是指通过比较需求文档与后续工作成果之间的对应关系，建立与维护</a:t>
            </a:r>
            <a:r>
              <a:rPr lang="zh-CN" altLang="en-US" sz="2400" dirty="0" smtClean="0">
                <a:latin typeface="Times New Roman" pitchFamily="18" charset="0"/>
              </a:rPr>
              <a:t>“</a:t>
            </a:r>
            <a:r>
              <a:rPr lang="zh-CN" altLang="en-US" sz="2400" dirty="0" smtClean="0">
                <a:latin typeface="宋体" pitchFamily="2" charset="-122"/>
              </a:rPr>
              <a:t>需求跟踪矩阵</a:t>
            </a:r>
            <a:r>
              <a:rPr lang="zh-CN" altLang="en-US" sz="2400" dirty="0" smtClean="0">
                <a:latin typeface="Times New Roman" pitchFamily="18" charset="0"/>
              </a:rPr>
              <a:t>”</a:t>
            </a:r>
            <a:r>
              <a:rPr lang="zh-CN" altLang="en-US" sz="2400" dirty="0" smtClean="0">
                <a:latin typeface="宋体" pitchFamily="2" charset="-122"/>
              </a:rPr>
              <a:t>，确保产品依据需求文档进行开发。 </a:t>
            </a:r>
          </a:p>
          <a:p>
            <a:pPr lvl="1">
              <a:lnSpc>
                <a:spcPct val="80000"/>
              </a:lnSpc>
            </a:pPr>
            <a:r>
              <a:rPr lang="zh-CN" altLang="en-US" sz="2400" dirty="0" smtClean="0">
                <a:solidFill>
                  <a:srgbClr val="FF0000"/>
                </a:solidFill>
                <a:latin typeface="宋体" pitchFamily="2" charset="-122"/>
              </a:rPr>
              <a:t>需求变更控制</a:t>
            </a:r>
            <a:r>
              <a:rPr lang="zh-CN" altLang="en-US" sz="2400" dirty="0" smtClean="0">
                <a:latin typeface="宋体" pitchFamily="2" charset="-122"/>
              </a:rPr>
              <a:t>是指依据</a:t>
            </a:r>
            <a:r>
              <a:rPr lang="zh-CN" altLang="en-US" sz="2400" dirty="0" smtClean="0">
                <a:latin typeface="Times New Roman" pitchFamily="18" charset="0"/>
              </a:rPr>
              <a:t>“</a:t>
            </a:r>
            <a:r>
              <a:rPr lang="zh-CN" altLang="en-US" sz="2400" dirty="0" smtClean="0">
                <a:latin typeface="宋体" pitchFamily="2" charset="-122"/>
              </a:rPr>
              <a:t>变更申请－审批－更改－重新确认</a:t>
            </a:r>
            <a:r>
              <a:rPr lang="zh-CN" altLang="en-US" sz="2400" dirty="0" smtClean="0">
                <a:latin typeface="Times New Roman" pitchFamily="18" charset="0"/>
              </a:rPr>
              <a:t>”</a:t>
            </a:r>
            <a:r>
              <a:rPr lang="zh-CN" altLang="en-US" sz="2400" dirty="0" smtClean="0">
                <a:latin typeface="宋体" pitchFamily="2" charset="-122"/>
              </a:rPr>
              <a:t>的流程处理需求的变更，防止需求变更失去控制而导致项目发生混乱。</a:t>
            </a:r>
            <a:r>
              <a:rPr lang="zh-CN" altLang="en-US" dirty="0" smtClean="0">
                <a:latin typeface="宋体" pitchFamily="2" charset="-122"/>
              </a:rPr>
              <a:t> </a:t>
            </a:r>
          </a:p>
          <a:p>
            <a:pPr>
              <a:lnSpc>
                <a:spcPct val="80000"/>
              </a:lnSpc>
            </a:pPr>
            <a:endParaRPr lang="zh-CN" altLang="en-US" sz="2800" dirty="0" smtClean="0"/>
          </a:p>
        </p:txBody>
      </p:sp>
      <p:sp>
        <p:nvSpPr>
          <p:cNvPr id="22531" name="TextBox 3"/>
          <p:cNvSpPr txBox="1">
            <a:spLocks noChangeArrowheads="1"/>
          </p:cNvSpPr>
          <p:nvPr/>
        </p:nvSpPr>
        <p:spPr bwMode="auto">
          <a:xfrm>
            <a:off x="1042988" y="260648"/>
            <a:ext cx="741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a:spcBef>
                <a:spcPct val="0"/>
              </a:spcBef>
              <a:buClrTx/>
              <a:buSzTx/>
              <a:buFontTx/>
              <a:buNone/>
            </a:pPr>
            <a:r>
              <a:rPr lang="zh-CN" altLang="en-US" sz="4400" b="1" dirty="0">
                <a:solidFill>
                  <a:schemeClr val="tx2"/>
                </a:solidFill>
              </a:rPr>
              <a:t>二个过程域</a:t>
            </a:r>
            <a:endParaRPr lang="en-GB" altLang="en-US" sz="4400" b="1" dirty="0">
              <a:solidFill>
                <a:schemeClr val="tx2"/>
              </a:solidFill>
            </a:endParaRPr>
          </a:p>
        </p:txBody>
      </p:sp>
    </p:spTree>
    <p:extLst>
      <p:ext uri="{BB962C8B-B14F-4D97-AF65-F5344CB8AC3E}">
        <p14:creationId xmlns:p14="http://schemas.microsoft.com/office/powerpoint/2010/main" val="3011188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3"/>
          <p:cNvSpPr txBox="1">
            <a:spLocks noChangeArrowheads="1"/>
          </p:cNvSpPr>
          <p:nvPr/>
        </p:nvSpPr>
        <p:spPr bwMode="auto">
          <a:xfrm>
            <a:off x="1042988" y="115888"/>
            <a:ext cx="741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a:spcBef>
                <a:spcPct val="0"/>
              </a:spcBef>
              <a:buClrTx/>
              <a:buSzTx/>
              <a:buFontTx/>
              <a:buNone/>
            </a:pPr>
            <a:r>
              <a:rPr lang="zh-CN" altLang="en-US" sz="4400" b="1">
                <a:solidFill>
                  <a:schemeClr val="tx2"/>
                </a:solidFill>
              </a:rPr>
              <a:t>需求开发和需求管理的边界</a:t>
            </a:r>
            <a:endParaRPr lang="en-GB" altLang="en-US" sz="4400" b="1">
              <a:solidFill>
                <a:schemeClr val="tx2"/>
              </a:solidFill>
            </a:endParaRPr>
          </a:p>
        </p:txBody>
      </p:sp>
      <p:graphicFrame>
        <p:nvGraphicFramePr>
          <p:cNvPr id="3" name="Object 2"/>
          <p:cNvGraphicFramePr>
            <a:graphicFrameLocks noChangeAspect="1"/>
          </p:cNvGraphicFramePr>
          <p:nvPr/>
        </p:nvGraphicFramePr>
        <p:xfrm>
          <a:off x="1506538" y="1201738"/>
          <a:ext cx="6594475" cy="5180012"/>
        </p:xfrm>
        <a:graphic>
          <a:graphicData uri="http://schemas.openxmlformats.org/presentationml/2006/ole">
            <mc:AlternateContent xmlns:mc="http://schemas.openxmlformats.org/markup-compatibility/2006">
              <mc:Choice xmlns:v="urn:schemas-microsoft-com:vml" Requires="v">
                <p:oleObj spid="_x0000_s23583" name="图片" r:id="rId3" imgW="4115562" imgH="2953512" progId="Word.Picture.8">
                  <p:embed/>
                </p:oleObj>
              </mc:Choice>
              <mc:Fallback>
                <p:oleObj name="图片" r:id="rId3" imgW="4115562" imgH="2953512"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201738"/>
                        <a:ext cx="6594475" cy="518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r>
              <a:rPr lang="en-US" altLang="zh-CN" b="1" smtClean="0"/>
              <a:t>2.1 </a:t>
            </a:r>
            <a:r>
              <a:rPr lang="zh-CN" altLang="en-US" b="1" smtClean="0"/>
              <a:t>需求获取</a:t>
            </a:r>
          </a:p>
        </p:txBody>
      </p:sp>
      <p:sp>
        <p:nvSpPr>
          <p:cNvPr id="24579" name="Content Placeholder 5"/>
          <p:cNvSpPr>
            <a:spLocks noGrp="1"/>
          </p:cNvSpPr>
          <p:nvPr>
            <p:ph idx="1"/>
          </p:nvPr>
        </p:nvSpPr>
        <p:spPr/>
        <p:txBody>
          <a:bodyPr/>
          <a:lstStyle/>
          <a:p>
            <a:pPr eaLnBrk="1" hangingPunct="1">
              <a:lnSpc>
                <a:spcPct val="90000"/>
              </a:lnSpc>
            </a:pPr>
            <a:r>
              <a:rPr lang="zh-CN" altLang="en-US" dirty="0" smtClean="0">
                <a:latin typeface="Times New Roman" pitchFamily="18" charset="0"/>
              </a:rPr>
              <a:t>需求获取是需求工程的主体，非常困难，主要原因：</a:t>
            </a:r>
            <a:r>
              <a:rPr lang="en-US" altLang="zh-CN" dirty="0" smtClean="0">
                <a:latin typeface="Times New Roman" pitchFamily="18" charset="0"/>
              </a:rPr>
              <a:t> </a:t>
            </a:r>
          </a:p>
          <a:p>
            <a:pPr lvl="1" eaLnBrk="1" hangingPunct="1">
              <a:lnSpc>
                <a:spcPct val="90000"/>
              </a:lnSpc>
            </a:pPr>
            <a:r>
              <a:rPr lang="zh-CN" altLang="en-US" dirty="0" smtClean="0">
                <a:latin typeface="Times New Roman" pitchFamily="18" charset="0"/>
              </a:rPr>
              <a:t>缺乏领域知识</a:t>
            </a:r>
          </a:p>
          <a:p>
            <a:pPr lvl="1" eaLnBrk="1" hangingPunct="1">
              <a:lnSpc>
                <a:spcPct val="90000"/>
              </a:lnSpc>
            </a:pPr>
            <a:r>
              <a:rPr lang="zh-CN" altLang="en-US" dirty="0" smtClean="0">
                <a:latin typeface="Times New Roman" pitchFamily="18" charset="0"/>
              </a:rPr>
              <a:t>存在默认知识</a:t>
            </a:r>
          </a:p>
          <a:p>
            <a:pPr lvl="1" eaLnBrk="1" hangingPunct="1">
              <a:lnSpc>
                <a:spcPct val="90000"/>
              </a:lnSpc>
            </a:pPr>
            <a:r>
              <a:rPr lang="zh-CN" altLang="en-US" dirty="0" smtClean="0">
                <a:latin typeface="Times New Roman" pitchFamily="18" charset="0"/>
              </a:rPr>
              <a:t>存在多个知识源</a:t>
            </a:r>
          </a:p>
          <a:p>
            <a:pPr lvl="1" eaLnBrk="1" hangingPunct="1">
              <a:lnSpc>
                <a:spcPct val="90000"/>
              </a:lnSpc>
            </a:pPr>
            <a:r>
              <a:rPr lang="zh-CN" altLang="en-US" dirty="0" smtClean="0">
                <a:latin typeface="Times New Roman" pitchFamily="18" charset="0"/>
              </a:rPr>
              <a:t>双方误解需求 </a:t>
            </a:r>
            <a:endParaRPr lang="en-US" altLang="zh-CN" dirty="0" smtClean="0">
              <a:latin typeface="Times New Roman" pitchFamily="18" charset="0"/>
            </a:endParaRPr>
          </a:p>
          <a:p>
            <a:pPr lvl="1" eaLnBrk="1" hangingPunct="1">
              <a:lnSpc>
                <a:spcPct val="90000"/>
              </a:lnSpc>
            </a:pPr>
            <a:r>
              <a:rPr lang="zh-CN" altLang="en-US" dirty="0" smtClean="0">
                <a:latin typeface="Times New Roman" pitchFamily="18" charset="0"/>
              </a:rPr>
              <a:t>客户可能的偏见</a:t>
            </a:r>
          </a:p>
          <a:p>
            <a:pPr lvl="1" eaLnBrk="1" hangingPunct="1">
              <a:lnSpc>
                <a:spcPct val="90000"/>
              </a:lnSpc>
            </a:pPr>
            <a:r>
              <a:rPr lang="en-US" altLang="zh-CN" dirty="0" smtClean="0">
                <a:latin typeface="Times New Roman" pitchFamily="18" charset="0"/>
              </a:rPr>
              <a:t>…</a:t>
            </a:r>
            <a:endParaRPr lang="zh-CN" altLang="en-US" dirty="0" smtClean="0">
              <a:latin typeface="Times New Roman" pitchFamily="18" charset="0"/>
            </a:endParaRPr>
          </a:p>
          <a:p>
            <a:pPr eaLnBrk="1" hangingPunct="1">
              <a:lnSpc>
                <a:spcPct val="90000"/>
              </a:lnSpc>
            </a:pPr>
            <a:endParaRPr lang="zh-CN" altLang="en-US" sz="2400" dirty="0" smtClean="0">
              <a:latin typeface="Times New Roman" pitchFamily="18" charset="0"/>
            </a:endParaRPr>
          </a:p>
        </p:txBody>
      </p:sp>
      <p:sp>
        <p:nvSpPr>
          <p:cNvPr id="2458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E01C1BD-3A38-45ED-AB28-EDB9840F91CE}" type="slidenum">
              <a:rPr kumimoji="0" lang="en-US" altLang="zh-CN" sz="1400" smtClean="0"/>
              <a:pPr eaLnBrk="1" hangingPunct="1">
                <a:spcBef>
                  <a:spcPct val="0"/>
                </a:spcBef>
                <a:buClrTx/>
                <a:buSzTx/>
                <a:buFontTx/>
                <a:buNone/>
              </a:pPr>
              <a:t>25</a:t>
            </a:fld>
            <a:endParaRPr kumimoji="0" lang="en-US" altLang="zh-CN" sz="14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p:txBody>
          <a:bodyPr/>
          <a:lstStyle/>
          <a:p>
            <a:r>
              <a:rPr lang="zh-CN" altLang="en-US" b="1" smtClean="0"/>
              <a:t>需求开发过程</a:t>
            </a:r>
          </a:p>
        </p:txBody>
      </p:sp>
      <p:sp>
        <p:nvSpPr>
          <p:cNvPr id="25603"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4DC8647-4055-430E-9004-A20C474A9D70}" type="slidenum">
              <a:rPr kumimoji="0" lang="en-US" altLang="zh-CN" sz="1400" smtClean="0"/>
              <a:pPr eaLnBrk="1" hangingPunct="1">
                <a:spcBef>
                  <a:spcPct val="0"/>
                </a:spcBef>
                <a:buClrTx/>
                <a:buSzTx/>
                <a:buFontTx/>
                <a:buNone/>
              </a:pPr>
              <a:t>26</a:t>
            </a:fld>
            <a:endParaRPr kumimoji="0" lang="en-US" altLang="zh-CN" sz="1400" smtClean="0"/>
          </a:p>
        </p:txBody>
      </p:sp>
      <p:pic>
        <p:nvPicPr>
          <p:cNvPr id="256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205038"/>
            <a:ext cx="8545512"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title"/>
          </p:nvPr>
        </p:nvSpPr>
        <p:spPr/>
        <p:txBody>
          <a:bodyPr/>
          <a:lstStyle/>
          <a:p>
            <a:r>
              <a:rPr lang="zh-CN" altLang="en-US" b="1" smtClean="0"/>
              <a:t>需求获取技术</a:t>
            </a:r>
          </a:p>
        </p:txBody>
      </p:sp>
      <p:sp>
        <p:nvSpPr>
          <p:cNvPr id="26627" name="Content Placeholder 5"/>
          <p:cNvSpPr>
            <a:spLocks noGrp="1"/>
          </p:cNvSpPr>
          <p:nvPr>
            <p:ph idx="1"/>
          </p:nvPr>
        </p:nvSpPr>
        <p:spPr/>
        <p:txBody>
          <a:bodyPr/>
          <a:lstStyle/>
          <a:p>
            <a:pPr eaLnBrk="1" hangingPunct="1">
              <a:lnSpc>
                <a:spcPct val="90000"/>
              </a:lnSpc>
            </a:pPr>
            <a:r>
              <a:rPr lang="zh-CN" altLang="en-US" sz="2400" smtClean="0">
                <a:latin typeface="Times New Roman" pitchFamily="18" charset="0"/>
              </a:rPr>
              <a:t>建立联合分析小组</a:t>
            </a:r>
            <a:endParaRPr lang="en-US" altLang="zh-CN" sz="2400" smtClean="0">
              <a:latin typeface="Times New Roman" pitchFamily="18" charset="0"/>
            </a:endParaRPr>
          </a:p>
          <a:p>
            <a:pPr lvl="1" eaLnBrk="1" hangingPunct="1">
              <a:lnSpc>
                <a:spcPct val="90000"/>
              </a:lnSpc>
            </a:pPr>
            <a:r>
              <a:rPr lang="zh-CN" altLang="en-US" sz="2000" smtClean="0">
                <a:latin typeface="Times New Roman" pitchFamily="18" charset="0"/>
              </a:rPr>
              <a:t>用户</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领域专家</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分析员</a:t>
            </a:r>
            <a:endParaRPr lang="en-US" altLang="zh-CN" sz="2000" smtClean="0">
              <a:latin typeface="Times New Roman" pitchFamily="18" charset="0"/>
            </a:endParaRPr>
          </a:p>
          <a:p>
            <a:pPr eaLnBrk="1" hangingPunct="1">
              <a:lnSpc>
                <a:spcPct val="90000"/>
              </a:lnSpc>
            </a:pPr>
            <a:r>
              <a:rPr lang="zh-CN" altLang="en-US" sz="2400" smtClean="0">
                <a:latin typeface="Times New Roman" pitchFamily="18" charset="0"/>
              </a:rPr>
              <a:t>用户访谈</a:t>
            </a:r>
            <a:endParaRPr lang="en-US" altLang="zh-CN" sz="2400" smtClean="0">
              <a:latin typeface="Times New Roman" pitchFamily="18" charset="0"/>
            </a:endParaRPr>
          </a:p>
          <a:p>
            <a:pPr lvl="1" eaLnBrk="1" hangingPunct="1">
              <a:lnSpc>
                <a:spcPct val="90000"/>
              </a:lnSpc>
            </a:pPr>
            <a:r>
              <a:rPr lang="zh-CN" altLang="en-US" sz="2000" smtClean="0"/>
              <a:t>结构化面谈</a:t>
            </a:r>
            <a:endParaRPr lang="en-US" altLang="zh-CN" sz="2000" smtClean="0"/>
          </a:p>
          <a:p>
            <a:pPr lvl="1" eaLnBrk="1" hangingPunct="1">
              <a:lnSpc>
                <a:spcPct val="90000"/>
              </a:lnSpc>
            </a:pPr>
            <a:r>
              <a:rPr lang="zh-CN" altLang="en-US" sz="2000" smtClean="0"/>
              <a:t>非结构化面谈</a:t>
            </a:r>
            <a:endParaRPr lang="en-US" altLang="zh-CN" sz="2000" smtClean="0">
              <a:latin typeface="Times New Roman" pitchFamily="18" charset="0"/>
            </a:endParaRPr>
          </a:p>
          <a:p>
            <a:pPr eaLnBrk="1" hangingPunct="1">
              <a:lnSpc>
                <a:spcPct val="90000"/>
              </a:lnSpc>
            </a:pPr>
            <a:r>
              <a:rPr lang="zh-CN" altLang="en-US" sz="2400" smtClean="0">
                <a:latin typeface="Times New Roman" pitchFamily="18" charset="0"/>
              </a:rPr>
              <a:t>问卷调查表</a:t>
            </a:r>
          </a:p>
          <a:p>
            <a:pPr eaLnBrk="1" hangingPunct="1">
              <a:lnSpc>
                <a:spcPct val="90000"/>
              </a:lnSpc>
            </a:pPr>
            <a:r>
              <a:rPr lang="zh-CN" altLang="en-US" sz="2400" smtClean="0">
                <a:latin typeface="Times New Roman" pitchFamily="18" charset="0"/>
              </a:rPr>
              <a:t>观察用户工作流程</a:t>
            </a:r>
          </a:p>
          <a:p>
            <a:pPr eaLnBrk="1" hangingPunct="1">
              <a:lnSpc>
                <a:spcPct val="90000"/>
              </a:lnSpc>
            </a:pPr>
            <a:r>
              <a:rPr lang="zh-CN" altLang="en-US" sz="2400" smtClean="0">
                <a:latin typeface="Times New Roman" pitchFamily="18" charset="0"/>
              </a:rPr>
              <a:t>原型法</a:t>
            </a:r>
            <a:endParaRPr lang="en-US" altLang="zh-CN" sz="2400" smtClean="0">
              <a:latin typeface="Times New Roman" pitchFamily="18" charset="0"/>
            </a:endParaRPr>
          </a:p>
          <a:p>
            <a:pPr eaLnBrk="1" hangingPunct="1">
              <a:lnSpc>
                <a:spcPct val="90000"/>
              </a:lnSpc>
            </a:pPr>
            <a:r>
              <a:rPr lang="en-US" altLang="zh-CN" sz="2400" smtClean="0">
                <a:latin typeface="Times New Roman" pitchFamily="18" charset="0"/>
              </a:rPr>
              <a:t>…</a:t>
            </a:r>
            <a:endParaRPr lang="zh-CN" altLang="en-US" sz="2400" smtClean="0">
              <a:latin typeface="Times New Roman" pitchFamily="18" charset="0"/>
            </a:endParaRPr>
          </a:p>
        </p:txBody>
      </p:sp>
      <p:sp>
        <p:nvSpPr>
          <p:cNvPr id="2662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4C51950-89DC-4ED1-A14D-AD38DB6AC3F7}" type="slidenum">
              <a:rPr kumimoji="0" lang="en-US" altLang="zh-CN" sz="1400" smtClean="0"/>
              <a:pPr eaLnBrk="1" hangingPunct="1">
                <a:spcBef>
                  <a:spcPct val="0"/>
                </a:spcBef>
                <a:buClrTx/>
                <a:buSzTx/>
                <a:buFontTx/>
                <a:buNone/>
              </a:pPr>
              <a:t>27</a:t>
            </a:fld>
            <a:endParaRPr kumimoji="0" lang="en-US" altLang="zh-CN" sz="14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p:txBody>
          <a:bodyPr/>
          <a:lstStyle/>
          <a:p>
            <a:r>
              <a:rPr lang="zh-CN" altLang="en-US" b="1" smtClean="0"/>
              <a:t>非功能需求获取</a:t>
            </a:r>
          </a:p>
        </p:txBody>
      </p:sp>
      <p:sp>
        <p:nvSpPr>
          <p:cNvPr id="27651" name="Content Placeholder 5"/>
          <p:cNvSpPr>
            <a:spLocks noGrp="1"/>
          </p:cNvSpPr>
          <p:nvPr>
            <p:ph idx="1"/>
          </p:nvPr>
        </p:nvSpPr>
        <p:spPr>
          <a:xfrm>
            <a:off x="1182688" y="1844675"/>
            <a:ext cx="7772400" cy="4114800"/>
          </a:xfrm>
        </p:spPr>
        <p:txBody>
          <a:bodyPr/>
          <a:lstStyle/>
          <a:p>
            <a:pPr>
              <a:lnSpc>
                <a:spcPct val="80000"/>
              </a:lnSpc>
            </a:pPr>
            <a:r>
              <a:rPr lang="zh-CN" altLang="en-US" sz="2000" smtClean="0"/>
              <a:t>易用性</a:t>
            </a:r>
          </a:p>
          <a:p>
            <a:pPr lvl="1">
              <a:lnSpc>
                <a:spcPct val="80000"/>
              </a:lnSpc>
              <a:buFontTx/>
              <a:buNone/>
            </a:pPr>
            <a:r>
              <a:rPr lang="en-US" altLang="zh-CN" sz="1800" smtClean="0"/>
              <a:t>– </a:t>
            </a:r>
            <a:r>
              <a:rPr lang="zh-CN" altLang="en-US" sz="1800" smtClean="0"/>
              <a:t>用户的技能水平是什么？</a:t>
            </a:r>
          </a:p>
          <a:p>
            <a:pPr lvl="1">
              <a:lnSpc>
                <a:spcPct val="80000"/>
              </a:lnSpc>
              <a:buFontTx/>
              <a:buNone/>
            </a:pPr>
            <a:r>
              <a:rPr lang="en-US" altLang="zh-CN" sz="1800" smtClean="0"/>
              <a:t>– </a:t>
            </a:r>
            <a:r>
              <a:rPr lang="zh-CN" altLang="en-US" sz="1800" smtClean="0"/>
              <a:t>用户熟悉什么界面标准？</a:t>
            </a:r>
          </a:p>
          <a:p>
            <a:pPr lvl="1">
              <a:lnSpc>
                <a:spcPct val="80000"/>
              </a:lnSpc>
              <a:buFontTx/>
              <a:buNone/>
            </a:pPr>
            <a:r>
              <a:rPr lang="en-US" altLang="zh-CN" sz="1800" smtClean="0"/>
              <a:t>– </a:t>
            </a:r>
            <a:r>
              <a:rPr lang="zh-CN" altLang="en-US" sz="1800" smtClean="0"/>
              <a:t>那些文档需要提供（用户手册，操作手册</a:t>
            </a:r>
            <a:r>
              <a:rPr lang="en-US" altLang="zh-CN" sz="1800" smtClean="0"/>
              <a:t>…</a:t>
            </a:r>
            <a:r>
              <a:rPr lang="zh-CN" altLang="en-US" sz="1800" smtClean="0"/>
              <a:t>）？</a:t>
            </a:r>
          </a:p>
          <a:p>
            <a:pPr>
              <a:lnSpc>
                <a:spcPct val="80000"/>
              </a:lnSpc>
            </a:pPr>
            <a:r>
              <a:rPr lang="zh-CN" altLang="en-US" sz="2000" smtClean="0"/>
              <a:t>可靠性</a:t>
            </a:r>
          </a:p>
          <a:p>
            <a:pPr lvl="1">
              <a:lnSpc>
                <a:spcPct val="80000"/>
              </a:lnSpc>
              <a:buFontTx/>
              <a:buNone/>
            </a:pPr>
            <a:r>
              <a:rPr lang="en-US" altLang="zh-CN" sz="1800" smtClean="0"/>
              <a:t>– </a:t>
            </a:r>
            <a:r>
              <a:rPr lang="zh-CN" altLang="en-US" sz="1800" smtClean="0"/>
              <a:t>系统的可靠性，可用性的指标是什么？</a:t>
            </a:r>
          </a:p>
          <a:p>
            <a:pPr lvl="1">
              <a:lnSpc>
                <a:spcPct val="80000"/>
              </a:lnSpc>
              <a:buFontTx/>
              <a:buNone/>
            </a:pPr>
            <a:r>
              <a:rPr lang="en-US" altLang="zh-CN" sz="1800" smtClean="0"/>
              <a:t>– </a:t>
            </a:r>
            <a:r>
              <a:rPr lang="zh-CN" altLang="en-US" sz="1800" smtClean="0"/>
              <a:t>用户可用接受系统重启吗？</a:t>
            </a:r>
          </a:p>
          <a:p>
            <a:pPr lvl="1">
              <a:lnSpc>
                <a:spcPct val="80000"/>
              </a:lnSpc>
              <a:buFontTx/>
              <a:buNone/>
            </a:pPr>
            <a:r>
              <a:rPr lang="en-US" altLang="zh-CN" sz="1800" smtClean="0"/>
              <a:t>– </a:t>
            </a:r>
            <a:r>
              <a:rPr lang="zh-CN" altLang="en-US" sz="1800" smtClean="0"/>
              <a:t>哪些、多少数据丢失会严重影响业务？</a:t>
            </a:r>
          </a:p>
          <a:p>
            <a:pPr>
              <a:lnSpc>
                <a:spcPct val="80000"/>
              </a:lnSpc>
            </a:pPr>
            <a:r>
              <a:rPr lang="zh-CN" altLang="en-US" sz="2000" smtClean="0"/>
              <a:t>性能</a:t>
            </a:r>
          </a:p>
          <a:p>
            <a:pPr lvl="1">
              <a:lnSpc>
                <a:spcPct val="80000"/>
              </a:lnSpc>
              <a:buFontTx/>
              <a:buNone/>
            </a:pPr>
            <a:r>
              <a:rPr lang="en-US" altLang="zh-CN" sz="1800" smtClean="0"/>
              <a:t>– </a:t>
            </a:r>
            <a:r>
              <a:rPr lang="zh-CN" altLang="en-US" sz="1800" smtClean="0"/>
              <a:t>系统反应速度为多少？</a:t>
            </a:r>
          </a:p>
          <a:p>
            <a:pPr lvl="1">
              <a:lnSpc>
                <a:spcPct val="80000"/>
              </a:lnSpc>
              <a:buFontTx/>
              <a:buNone/>
            </a:pPr>
            <a:r>
              <a:rPr lang="en-US" altLang="zh-CN" sz="1800" smtClean="0"/>
              <a:t>– </a:t>
            </a:r>
            <a:r>
              <a:rPr lang="zh-CN" altLang="en-US" sz="1800" smtClean="0"/>
              <a:t>哪些用户的任务对时间是有要求的？</a:t>
            </a:r>
          </a:p>
          <a:p>
            <a:pPr lvl="1">
              <a:lnSpc>
                <a:spcPct val="80000"/>
              </a:lnSpc>
              <a:buFontTx/>
              <a:buNone/>
            </a:pPr>
            <a:r>
              <a:rPr lang="en-US" altLang="zh-CN" sz="1800" smtClean="0"/>
              <a:t>– </a:t>
            </a:r>
            <a:r>
              <a:rPr lang="zh-CN" altLang="en-US" sz="1800" smtClean="0"/>
              <a:t>最多可用支持多少并发用户访问？</a:t>
            </a:r>
          </a:p>
          <a:p>
            <a:pPr>
              <a:lnSpc>
                <a:spcPct val="80000"/>
              </a:lnSpc>
            </a:pPr>
            <a:r>
              <a:rPr lang="zh-CN" altLang="en-US" sz="2000" smtClean="0"/>
              <a:t>可支持性</a:t>
            </a:r>
          </a:p>
          <a:p>
            <a:pPr lvl="1">
              <a:lnSpc>
                <a:spcPct val="80000"/>
              </a:lnSpc>
              <a:buFontTx/>
              <a:buNone/>
            </a:pPr>
            <a:r>
              <a:rPr lang="en-US" altLang="zh-CN" sz="1800" smtClean="0"/>
              <a:t>– </a:t>
            </a:r>
            <a:r>
              <a:rPr lang="zh-CN" altLang="en-US" sz="1800" smtClean="0"/>
              <a:t>系统可以预计的扩展有哪些？</a:t>
            </a:r>
          </a:p>
          <a:p>
            <a:pPr lvl="1">
              <a:lnSpc>
                <a:spcPct val="80000"/>
              </a:lnSpc>
              <a:buFontTx/>
              <a:buNone/>
            </a:pPr>
            <a:r>
              <a:rPr lang="en-US" altLang="zh-CN" sz="1800" smtClean="0"/>
              <a:t>– </a:t>
            </a:r>
            <a:r>
              <a:rPr lang="zh-CN" altLang="en-US" sz="1800" smtClean="0"/>
              <a:t>谁来维护系统？</a:t>
            </a:r>
          </a:p>
          <a:p>
            <a:pPr lvl="1">
              <a:lnSpc>
                <a:spcPct val="80000"/>
              </a:lnSpc>
              <a:buFontTx/>
              <a:buNone/>
            </a:pPr>
            <a:r>
              <a:rPr lang="en-US" altLang="zh-CN" sz="1800" smtClean="0"/>
              <a:t>– </a:t>
            </a:r>
            <a:r>
              <a:rPr lang="zh-CN" altLang="en-US" sz="1800" smtClean="0"/>
              <a:t>有没有计划将系统移植到新的硬件、软件平台？</a:t>
            </a:r>
            <a:endParaRPr lang="en-US" altLang="zh-CN" sz="1800" smtClean="0"/>
          </a:p>
          <a:p>
            <a:pPr>
              <a:lnSpc>
                <a:spcPct val="80000"/>
              </a:lnSpc>
            </a:pPr>
            <a:r>
              <a:rPr lang="en-US" altLang="zh-CN" sz="2200" smtClean="0"/>
              <a:t>…</a:t>
            </a:r>
            <a:endParaRPr lang="zh-CN" altLang="en-US" sz="2200" smtClean="0"/>
          </a:p>
        </p:txBody>
      </p:sp>
      <p:sp>
        <p:nvSpPr>
          <p:cNvPr id="2765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98A2D6E2-DFDF-468F-9BCF-D2AECE9B812A}" type="slidenum">
              <a:rPr kumimoji="0" lang="en-US" altLang="zh-CN" sz="1400" smtClean="0"/>
              <a:pPr eaLnBrk="1" hangingPunct="1">
                <a:spcBef>
                  <a:spcPct val="0"/>
                </a:spcBef>
                <a:buClrTx/>
                <a:buSzTx/>
                <a:buFontTx/>
                <a:buNone/>
              </a:pPr>
              <a:t>28</a:t>
            </a:fld>
            <a:endParaRPr kumimoji="0" lang="en-US" altLang="zh-CN" sz="14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altLang="zh-CN" b="1" smtClean="0"/>
              <a:t>2.2 </a:t>
            </a:r>
            <a:r>
              <a:rPr lang="zh-CN" altLang="en-US" b="1" smtClean="0"/>
              <a:t>需求分析</a:t>
            </a:r>
          </a:p>
        </p:txBody>
      </p:sp>
      <p:sp>
        <p:nvSpPr>
          <p:cNvPr id="28675" name="Content Placeholder 5"/>
          <p:cNvSpPr>
            <a:spLocks noGrp="1"/>
          </p:cNvSpPr>
          <p:nvPr>
            <p:ph idx="1"/>
          </p:nvPr>
        </p:nvSpPr>
        <p:spPr/>
        <p:txBody>
          <a:bodyPr/>
          <a:lstStyle/>
          <a:p>
            <a:pPr>
              <a:lnSpc>
                <a:spcPct val="80000"/>
              </a:lnSpc>
            </a:pPr>
            <a:r>
              <a:rPr lang="zh-CN" altLang="en-US" sz="4000" dirty="0" smtClean="0"/>
              <a:t>分析包括将高层的需求分解成具体细节、建立需求模型，以及评估可行性和协商需求优先级。</a:t>
            </a:r>
            <a:endParaRPr lang="en-US" altLang="zh-CN" sz="4000" dirty="0" smtClean="0"/>
          </a:p>
          <a:p>
            <a:pPr lvl="1">
              <a:lnSpc>
                <a:spcPct val="80000"/>
              </a:lnSpc>
            </a:pPr>
            <a:r>
              <a:rPr lang="zh-CN" altLang="en-US" sz="3600" dirty="0" smtClean="0"/>
              <a:t>结构化分析</a:t>
            </a:r>
            <a:endParaRPr lang="en-US" altLang="zh-CN" sz="3600" dirty="0" smtClean="0"/>
          </a:p>
          <a:p>
            <a:pPr lvl="1">
              <a:lnSpc>
                <a:spcPct val="80000"/>
              </a:lnSpc>
            </a:pPr>
            <a:r>
              <a:rPr lang="zh-CN" altLang="en-US" sz="3600" dirty="0" smtClean="0"/>
              <a:t>面向对象分析</a:t>
            </a:r>
          </a:p>
          <a:p>
            <a:pPr>
              <a:lnSpc>
                <a:spcPct val="80000"/>
              </a:lnSpc>
            </a:pPr>
            <a:endParaRPr lang="zh-CN" altLang="en-US" sz="2200" dirty="0" smtClean="0"/>
          </a:p>
        </p:txBody>
      </p:sp>
      <p:sp>
        <p:nvSpPr>
          <p:cNvPr id="286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91B3A0E-04CA-4724-8068-8BDED018FB5C}" type="slidenum">
              <a:rPr kumimoji="0" lang="en-US" altLang="zh-CN" sz="1400" smtClean="0"/>
              <a:pPr eaLnBrk="1" hangingPunct="1">
                <a:spcBef>
                  <a:spcPct val="0"/>
                </a:spcBef>
                <a:buClrTx/>
                <a:buSzTx/>
                <a:buFontTx/>
                <a:buNone/>
              </a:pPr>
              <a:t>29</a:t>
            </a:fld>
            <a:endParaRPr kumimoji="0" lang="en-US" altLang="zh-CN" sz="14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p:txBody>
          <a:bodyPr/>
          <a:lstStyle/>
          <a:p>
            <a:r>
              <a:rPr lang="en-US" altLang="zh-CN" b="1" smtClean="0"/>
              <a:t>1. </a:t>
            </a:r>
            <a:r>
              <a:rPr lang="zh-CN" altLang="en-US" b="1" smtClean="0"/>
              <a:t>需求定义</a:t>
            </a:r>
            <a:endParaRPr lang="en-GB" altLang="en-US" b="1" smtClean="0"/>
          </a:p>
        </p:txBody>
      </p:sp>
      <p:sp>
        <p:nvSpPr>
          <p:cNvPr id="5123" name="Content Placeholder 5"/>
          <p:cNvSpPr>
            <a:spLocks noGrp="1"/>
          </p:cNvSpPr>
          <p:nvPr>
            <p:ph idx="1"/>
          </p:nvPr>
        </p:nvSpPr>
        <p:spPr/>
        <p:txBody>
          <a:bodyPr/>
          <a:lstStyle/>
          <a:p>
            <a:pPr eaLnBrk="1" hangingPunct="1">
              <a:lnSpc>
                <a:spcPct val="90000"/>
              </a:lnSpc>
            </a:pPr>
            <a:r>
              <a:rPr lang="en-US" altLang="zh-CN" sz="2800" smtClean="0">
                <a:latin typeface="Times New Roman" pitchFamily="18" charset="0"/>
              </a:rPr>
              <a:t>IEEE</a:t>
            </a:r>
            <a:r>
              <a:rPr lang="zh-CN" altLang="en-US" sz="2800" smtClean="0">
                <a:latin typeface="Times New Roman" pitchFamily="18" charset="0"/>
              </a:rPr>
              <a:t>定义：</a:t>
            </a:r>
            <a:endParaRPr lang="en-US" altLang="zh-CN" sz="2800" smtClean="0">
              <a:latin typeface="Times New Roman" pitchFamily="18" charset="0"/>
            </a:endParaRPr>
          </a:p>
          <a:p>
            <a:pPr lvl="1" eaLnBrk="1" hangingPunct="1">
              <a:lnSpc>
                <a:spcPct val="90000"/>
              </a:lnSpc>
            </a:pPr>
            <a:r>
              <a:rPr lang="zh-CN" altLang="en-US" sz="2000" smtClean="0">
                <a:latin typeface="Times New Roman" pitchFamily="18" charset="0"/>
              </a:rPr>
              <a:t>用户为解决某个问题或达到某个目标而需具备的条件或能力。 </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系统或系统组件为符合合同、标准、规范或其他正式文档而必须满足的条件或必须具备的能力。</a:t>
            </a:r>
            <a:endParaRPr lang="en-US" altLang="zh-CN" sz="2000" smtClean="0">
              <a:latin typeface="Times New Roman" pitchFamily="18" charset="0"/>
            </a:endParaRPr>
          </a:p>
          <a:p>
            <a:pPr lvl="1" eaLnBrk="1" hangingPunct="1">
              <a:lnSpc>
                <a:spcPct val="90000"/>
              </a:lnSpc>
            </a:pPr>
            <a:r>
              <a:rPr lang="zh-CN" altLang="en-US" sz="2000" smtClean="0">
                <a:latin typeface="Times New Roman" pitchFamily="18" charset="0"/>
              </a:rPr>
              <a:t>上述第一项或第二项中定义的条件和能力的文档表达。</a:t>
            </a:r>
            <a:endParaRPr lang="en-US" altLang="zh-CN" sz="2000" smtClean="0">
              <a:latin typeface="Times New Roman" pitchFamily="18" charset="0"/>
            </a:endParaRPr>
          </a:p>
          <a:p>
            <a:pPr eaLnBrk="1" hangingPunct="1">
              <a:lnSpc>
                <a:spcPct val="90000"/>
              </a:lnSpc>
            </a:pPr>
            <a:r>
              <a:rPr lang="zh-CN" altLang="en-US" sz="2800" smtClean="0">
                <a:latin typeface="Times New Roman" pitchFamily="18" charset="0"/>
              </a:rPr>
              <a:t>宽泛地讲，需求来源于用户的一些“</a:t>
            </a:r>
            <a:r>
              <a:rPr lang="zh-CN" altLang="en-US" sz="2800" smtClean="0">
                <a:solidFill>
                  <a:srgbClr val="FF0000"/>
                </a:solidFill>
                <a:latin typeface="Times New Roman" pitchFamily="18" charset="0"/>
              </a:rPr>
              <a:t>需要</a:t>
            </a:r>
            <a:r>
              <a:rPr lang="zh-CN" altLang="en-US" sz="2800" smtClean="0">
                <a:latin typeface="Times New Roman" pitchFamily="18" charset="0"/>
              </a:rPr>
              <a:t>”，这些“需要”被</a:t>
            </a:r>
            <a:r>
              <a:rPr lang="zh-CN" altLang="en-US" sz="2800" smtClean="0">
                <a:solidFill>
                  <a:srgbClr val="FF0000"/>
                </a:solidFill>
                <a:latin typeface="Times New Roman" pitchFamily="18" charset="0"/>
              </a:rPr>
              <a:t>分析、确认</a:t>
            </a:r>
            <a:r>
              <a:rPr lang="zh-CN" altLang="en-US" sz="2800" smtClean="0">
                <a:latin typeface="Times New Roman" pitchFamily="18" charset="0"/>
              </a:rPr>
              <a:t>后形成完整的文档，该文档详细地说明了产品</a:t>
            </a:r>
            <a:r>
              <a:rPr lang="zh-CN" altLang="en-US" sz="2800" smtClean="0">
                <a:solidFill>
                  <a:srgbClr val="FF0000"/>
                </a:solidFill>
                <a:latin typeface="Times New Roman" pitchFamily="18" charset="0"/>
              </a:rPr>
              <a:t>要做什么</a:t>
            </a:r>
            <a:r>
              <a:rPr lang="zh-CN" altLang="en-US" sz="2800" smtClean="0">
                <a:latin typeface="Times New Roman" pitchFamily="18" charset="0"/>
              </a:rPr>
              <a:t>。它描述了系统的行为、特性或属性，是在开发过程中对系统的约束。</a:t>
            </a:r>
            <a:endParaRPr lang="zh-CN" altLang="en-US" b="1" smtClean="0">
              <a:latin typeface="宋体" pitchFamily="2" charset="-122"/>
            </a:endParaRPr>
          </a:p>
          <a:p>
            <a:endParaRPr lang="en-GB" altLang="en-US" smtClean="0"/>
          </a:p>
        </p:txBody>
      </p:sp>
      <p:sp>
        <p:nvSpPr>
          <p:cNvPr id="512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3C3B95F2-33FE-46B2-A1FD-9817C245C286}" type="slidenum">
              <a:rPr kumimoji="0" lang="en-US" altLang="zh-CN" sz="1400" smtClean="0"/>
              <a:pPr eaLnBrk="1" hangingPunct="1">
                <a:spcBef>
                  <a:spcPct val="0"/>
                </a:spcBef>
                <a:buClrTx/>
                <a:buSzTx/>
                <a:buFontTx/>
                <a:buNone/>
              </a:pPr>
              <a:t>3</a:t>
            </a:fld>
            <a:endParaRPr kumimoji="0" lang="en-US" altLang="zh-CN" sz="1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title"/>
          </p:nvPr>
        </p:nvSpPr>
        <p:spPr/>
        <p:txBody>
          <a:bodyPr/>
          <a:lstStyle/>
          <a:p>
            <a:r>
              <a:rPr lang="zh-CN" altLang="en-US" b="1" smtClean="0"/>
              <a:t>结构化分析</a:t>
            </a:r>
            <a:r>
              <a:rPr lang="en-US" altLang="zh-CN" b="1" smtClean="0"/>
              <a:t/>
            </a:r>
            <a:br>
              <a:rPr lang="en-US" altLang="zh-CN" b="1" smtClean="0"/>
            </a:br>
            <a:r>
              <a:rPr lang="en-US" altLang="zh-CN" sz="3600" b="1" smtClean="0"/>
              <a:t>Structured Analysis (SA)</a:t>
            </a:r>
            <a:endParaRPr lang="zh-CN" altLang="en-US" b="1" smtClean="0"/>
          </a:p>
        </p:txBody>
      </p:sp>
      <p:sp>
        <p:nvSpPr>
          <p:cNvPr id="29699" name="Content Placeholder 5"/>
          <p:cNvSpPr>
            <a:spLocks noGrp="1"/>
          </p:cNvSpPr>
          <p:nvPr>
            <p:ph idx="1"/>
          </p:nvPr>
        </p:nvSpPr>
        <p:spPr/>
        <p:txBody>
          <a:bodyPr/>
          <a:lstStyle/>
          <a:p>
            <a:pPr>
              <a:lnSpc>
                <a:spcPct val="80000"/>
              </a:lnSpc>
            </a:pPr>
            <a:r>
              <a:rPr lang="zh-CN" altLang="en-US" sz="3600" dirty="0" smtClean="0"/>
              <a:t>将软件系统抽象为一系列的逻辑加工单元，各单元之间以数据流发生关联。</a:t>
            </a:r>
            <a:endParaRPr lang="en-US" altLang="zh-CN" sz="3600" dirty="0" smtClean="0"/>
          </a:p>
          <a:p>
            <a:pPr>
              <a:lnSpc>
                <a:spcPct val="80000"/>
              </a:lnSpc>
            </a:pPr>
            <a:r>
              <a:rPr lang="zh-CN" altLang="en-US" dirty="0" smtClean="0"/>
              <a:t>基本思想</a:t>
            </a:r>
            <a:r>
              <a:rPr lang="en-US" altLang="zh-CN" dirty="0" smtClean="0"/>
              <a:t>——</a:t>
            </a:r>
            <a:r>
              <a:rPr lang="zh-CN" altLang="en-US" dirty="0" smtClean="0"/>
              <a:t>“分解”和“细化”</a:t>
            </a:r>
          </a:p>
          <a:p>
            <a:pPr lvl="1">
              <a:lnSpc>
                <a:spcPct val="80000"/>
              </a:lnSpc>
            </a:pPr>
            <a:r>
              <a:rPr lang="zh-CN" altLang="en-US" dirty="0" smtClean="0"/>
              <a:t>分解：对于一个复杂的系统，为了将复杂性降低到可以掌握的程度，可以把大问题分解成若干小问题，然后分别解决。</a:t>
            </a:r>
          </a:p>
          <a:p>
            <a:pPr lvl="1">
              <a:lnSpc>
                <a:spcPct val="80000"/>
              </a:lnSpc>
            </a:pPr>
            <a:r>
              <a:rPr lang="zh-CN" altLang="en-US" dirty="0" smtClean="0"/>
              <a:t>细化：分解可以分层进行，即先考虑问题最本质的属性，暂把细节略去，以后再逐层添加细节，直至涉及到最详细的内容。</a:t>
            </a:r>
          </a:p>
          <a:p>
            <a:pPr>
              <a:lnSpc>
                <a:spcPct val="80000"/>
              </a:lnSpc>
            </a:pPr>
            <a:endParaRPr lang="zh-CN" altLang="en-US" dirty="0" smtClean="0"/>
          </a:p>
        </p:txBody>
      </p:sp>
      <p:sp>
        <p:nvSpPr>
          <p:cNvPr id="2970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32A9CEC5-8125-4F27-92F1-3EAAEA3A7814}" type="slidenum">
              <a:rPr kumimoji="0" lang="en-US" altLang="zh-CN" sz="1400" smtClean="0"/>
              <a:pPr eaLnBrk="1" hangingPunct="1">
                <a:spcBef>
                  <a:spcPct val="0"/>
                </a:spcBef>
                <a:buClrTx/>
                <a:buSzTx/>
                <a:buFontTx/>
                <a:buNone/>
              </a:pPr>
              <a:t>30</a:t>
            </a:fld>
            <a:endParaRPr kumimoji="0" lang="en-US" altLang="zh-CN" sz="14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p:txBody>
          <a:bodyPr/>
          <a:lstStyle/>
          <a:p>
            <a:r>
              <a:rPr lang="zh-CN" altLang="en-US" b="1" dirty="0" smtClean="0"/>
              <a:t>结构化需求模型</a:t>
            </a:r>
          </a:p>
        </p:txBody>
      </p:sp>
      <p:sp>
        <p:nvSpPr>
          <p:cNvPr id="30723" name="Content Placeholder 5"/>
          <p:cNvSpPr>
            <a:spLocks noGrp="1"/>
          </p:cNvSpPr>
          <p:nvPr>
            <p:ph idx="1"/>
          </p:nvPr>
        </p:nvSpPr>
        <p:spPr/>
        <p:txBody>
          <a:bodyPr/>
          <a:lstStyle/>
          <a:p>
            <a:pPr>
              <a:lnSpc>
                <a:spcPct val="80000"/>
              </a:lnSpc>
            </a:pPr>
            <a:r>
              <a:rPr lang="zh-CN" altLang="en-US" dirty="0" smtClean="0"/>
              <a:t>功能模型</a:t>
            </a:r>
            <a:endParaRPr lang="en-US" altLang="zh-CN" dirty="0" smtClean="0"/>
          </a:p>
          <a:p>
            <a:pPr lvl="1">
              <a:lnSpc>
                <a:spcPct val="80000"/>
              </a:lnSpc>
            </a:pPr>
            <a:r>
              <a:rPr lang="zh-CN" altLang="en-US" dirty="0" smtClean="0"/>
              <a:t>数据流图</a:t>
            </a:r>
            <a:r>
              <a:rPr lang="en-US" altLang="zh-CN" dirty="0" smtClean="0"/>
              <a:t>DFD (Data Flow Diagram)</a:t>
            </a:r>
          </a:p>
          <a:p>
            <a:pPr lvl="1">
              <a:lnSpc>
                <a:spcPct val="80000"/>
              </a:lnSpc>
            </a:pPr>
            <a:r>
              <a:rPr lang="zh-CN" altLang="en-US" dirty="0" smtClean="0"/>
              <a:t>加工规格说明</a:t>
            </a:r>
            <a:r>
              <a:rPr lang="en-US" altLang="zh-CN" dirty="0" smtClean="0"/>
              <a:t>PSPEC</a:t>
            </a:r>
            <a:r>
              <a:rPr lang="zh-CN" altLang="en-US" dirty="0" smtClean="0"/>
              <a:t> </a:t>
            </a:r>
            <a:r>
              <a:rPr lang="en-US" altLang="zh-CN" dirty="0" smtClean="0"/>
              <a:t>(Process Specification)</a:t>
            </a:r>
          </a:p>
          <a:p>
            <a:pPr>
              <a:lnSpc>
                <a:spcPct val="80000"/>
              </a:lnSpc>
            </a:pPr>
            <a:r>
              <a:rPr lang="zh-CN" altLang="en-US" dirty="0" smtClean="0"/>
              <a:t>数据模型</a:t>
            </a:r>
            <a:endParaRPr lang="en-US" altLang="zh-CN" dirty="0" smtClean="0"/>
          </a:p>
          <a:p>
            <a:pPr lvl="1">
              <a:lnSpc>
                <a:spcPct val="80000"/>
              </a:lnSpc>
            </a:pPr>
            <a:r>
              <a:rPr lang="zh-CN" altLang="en-US" dirty="0" smtClean="0"/>
              <a:t>数据字典</a:t>
            </a:r>
            <a:r>
              <a:rPr lang="en-US" altLang="zh-CN" dirty="0" smtClean="0"/>
              <a:t>DD (Data Dictionary)</a:t>
            </a:r>
          </a:p>
          <a:p>
            <a:pPr lvl="1">
              <a:lnSpc>
                <a:spcPct val="80000"/>
              </a:lnSpc>
            </a:pPr>
            <a:r>
              <a:rPr lang="zh-CN" altLang="en-US" dirty="0" smtClean="0"/>
              <a:t>实体关系图</a:t>
            </a:r>
            <a:r>
              <a:rPr lang="en-US" altLang="zh-CN" dirty="0" smtClean="0"/>
              <a:t>ER</a:t>
            </a:r>
            <a:r>
              <a:rPr lang="zh-CN" altLang="en-US" dirty="0" smtClean="0"/>
              <a:t>图 </a:t>
            </a:r>
            <a:r>
              <a:rPr lang="en-US" altLang="zh-CN" dirty="0" smtClean="0"/>
              <a:t>(Entity Relation Diagram)</a:t>
            </a:r>
          </a:p>
          <a:p>
            <a:pPr>
              <a:lnSpc>
                <a:spcPct val="80000"/>
              </a:lnSpc>
            </a:pPr>
            <a:r>
              <a:rPr lang="zh-CN" altLang="en-US" dirty="0" smtClean="0"/>
              <a:t>行为模型</a:t>
            </a:r>
            <a:endParaRPr lang="en-US" altLang="zh-CN" dirty="0" smtClean="0"/>
          </a:p>
          <a:p>
            <a:pPr lvl="1">
              <a:lnSpc>
                <a:spcPct val="80000"/>
              </a:lnSpc>
            </a:pPr>
            <a:r>
              <a:rPr lang="zh-CN" altLang="en-US" dirty="0" smtClean="0"/>
              <a:t>状态转换图</a:t>
            </a:r>
            <a:r>
              <a:rPr lang="en-US" altLang="zh-CN" dirty="0" smtClean="0"/>
              <a:t>STD (Status Transform Diagram)</a:t>
            </a:r>
          </a:p>
          <a:p>
            <a:pPr lvl="1">
              <a:lnSpc>
                <a:spcPct val="80000"/>
              </a:lnSpc>
            </a:pPr>
            <a:r>
              <a:rPr lang="zh-CN" altLang="en-US" dirty="0" smtClean="0"/>
              <a:t>控制规格说明</a:t>
            </a:r>
            <a:r>
              <a:rPr lang="en-US" altLang="zh-CN" dirty="0" smtClean="0"/>
              <a:t>CSPEC (Control Specification)</a:t>
            </a:r>
            <a:endParaRPr lang="zh-CN" altLang="en-US" dirty="0" smtClean="0"/>
          </a:p>
        </p:txBody>
      </p:sp>
      <p:sp>
        <p:nvSpPr>
          <p:cNvPr id="3072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EFCEB9C5-996B-44A2-8EED-3BCE32BF4063}" type="slidenum">
              <a:rPr kumimoji="0" lang="en-US" altLang="zh-CN" sz="1400" smtClean="0"/>
              <a:pPr eaLnBrk="1" hangingPunct="1">
                <a:spcBef>
                  <a:spcPct val="0"/>
                </a:spcBef>
                <a:buClrTx/>
                <a:buSzTx/>
                <a:buFontTx/>
                <a:buNone/>
              </a:pPr>
              <a:t>31</a:t>
            </a:fld>
            <a:endParaRPr kumimoji="0" lang="en-US" altLang="zh-CN" sz="14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4"/>
          <p:cNvSpPr>
            <a:spLocks noGrp="1"/>
          </p:cNvSpPr>
          <p:nvPr>
            <p:ph type="title"/>
          </p:nvPr>
        </p:nvSpPr>
        <p:spPr/>
        <p:txBody>
          <a:bodyPr/>
          <a:lstStyle/>
          <a:p>
            <a:r>
              <a:rPr lang="zh-CN" altLang="en-US" b="1" smtClean="0"/>
              <a:t>结构化需求模型</a:t>
            </a:r>
          </a:p>
        </p:txBody>
      </p:sp>
      <p:sp>
        <p:nvSpPr>
          <p:cNvPr id="3174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342135F-1747-412A-9F16-55054D31EF98}" type="slidenum">
              <a:rPr kumimoji="0" lang="en-US" altLang="zh-CN" sz="1400" smtClean="0"/>
              <a:pPr eaLnBrk="1" hangingPunct="1">
                <a:spcBef>
                  <a:spcPct val="0"/>
                </a:spcBef>
                <a:buClrTx/>
                <a:buSzTx/>
                <a:buFontTx/>
                <a:buNone/>
              </a:pPr>
              <a:t>32</a:t>
            </a:fld>
            <a:endParaRPr kumimoji="0" lang="en-US" altLang="zh-CN" sz="1400" smtClean="0"/>
          </a:p>
        </p:txBody>
      </p:sp>
      <p:pic>
        <p:nvPicPr>
          <p:cNvPr id="3174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1989138"/>
            <a:ext cx="7067550" cy="4114800"/>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zh-CN" altLang="en-US" b="1" dirty="0" smtClean="0"/>
              <a:t>面向对象分析</a:t>
            </a:r>
            <a:r>
              <a:rPr lang="en-US" altLang="zh-CN" b="1" dirty="0" smtClean="0"/>
              <a:t/>
            </a:r>
            <a:br>
              <a:rPr lang="en-US" altLang="zh-CN" b="1" dirty="0" smtClean="0"/>
            </a:br>
            <a:r>
              <a:rPr lang="en-US" altLang="zh-CN" sz="3600" b="1" dirty="0" smtClean="0"/>
              <a:t>Object Oriented </a:t>
            </a:r>
            <a:r>
              <a:rPr lang="en-US" altLang="zh-CN" sz="3600" b="1" smtClean="0"/>
              <a:t>Analysis (OOA</a:t>
            </a:r>
            <a:r>
              <a:rPr lang="en-US" altLang="zh-CN" sz="3600" b="1" dirty="0" smtClean="0"/>
              <a:t>)</a:t>
            </a:r>
            <a:endParaRPr lang="zh-CN" altLang="en-US" b="1" dirty="0" smtClean="0"/>
          </a:p>
        </p:txBody>
      </p:sp>
      <p:sp>
        <p:nvSpPr>
          <p:cNvPr id="32771" name="Content Placeholder 5"/>
          <p:cNvSpPr>
            <a:spLocks noGrp="1"/>
          </p:cNvSpPr>
          <p:nvPr>
            <p:ph idx="1"/>
          </p:nvPr>
        </p:nvSpPr>
        <p:spPr/>
        <p:txBody>
          <a:bodyPr/>
          <a:lstStyle/>
          <a:p>
            <a:pPr>
              <a:lnSpc>
                <a:spcPct val="80000"/>
              </a:lnSpc>
            </a:pPr>
            <a:r>
              <a:rPr lang="zh-CN" altLang="en-US" sz="3600" dirty="0" smtClean="0"/>
              <a:t>基于用例的面向对象需求分析</a:t>
            </a:r>
            <a:endParaRPr lang="en-US" altLang="zh-CN" sz="3600" dirty="0" smtClean="0"/>
          </a:p>
          <a:p>
            <a:pPr lvl="1">
              <a:lnSpc>
                <a:spcPct val="80000"/>
              </a:lnSpc>
            </a:pPr>
            <a:r>
              <a:rPr lang="en-US" altLang="zh-CN" sz="3200" dirty="0" smtClean="0"/>
              <a:t>Jacobson</a:t>
            </a:r>
            <a:r>
              <a:rPr lang="zh-CN" altLang="en-US" sz="3200" dirty="0" smtClean="0"/>
              <a:t>提出了</a:t>
            </a:r>
            <a:r>
              <a:rPr lang="en-US" altLang="zh-CN" sz="3200" dirty="0" smtClean="0"/>
              <a:t>Use case </a:t>
            </a:r>
            <a:r>
              <a:rPr lang="zh-CN" altLang="en-US" sz="3200" dirty="0" smtClean="0"/>
              <a:t>的概念及可视化的表示方法</a:t>
            </a:r>
            <a:r>
              <a:rPr lang="en-US" altLang="zh-CN" sz="3200" dirty="0" smtClean="0"/>
              <a:t>—Use case</a:t>
            </a:r>
            <a:r>
              <a:rPr lang="zh-CN" altLang="en-US" sz="3200" dirty="0" smtClean="0"/>
              <a:t>图</a:t>
            </a:r>
            <a:endParaRPr lang="en-US" altLang="zh-CN" sz="3200" dirty="0" smtClean="0"/>
          </a:p>
          <a:p>
            <a:pPr>
              <a:lnSpc>
                <a:spcPct val="80000"/>
              </a:lnSpc>
            </a:pPr>
            <a:r>
              <a:rPr lang="en-GB" altLang="zh-CN" sz="3600" dirty="0" smtClean="0"/>
              <a:t>Use case </a:t>
            </a:r>
            <a:r>
              <a:rPr lang="zh-CN" altLang="en-US" sz="3600" dirty="0" smtClean="0"/>
              <a:t>被广泛应用到了面向对象的系统分析中。基于用例的需求方法，已成为面向对象的分析方法的主流。</a:t>
            </a:r>
          </a:p>
        </p:txBody>
      </p:sp>
      <p:sp>
        <p:nvSpPr>
          <p:cNvPr id="3277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86E1014-C6C7-4D4E-96BE-22CBFB9812CB}" type="slidenum">
              <a:rPr kumimoji="0" lang="en-US" altLang="zh-CN" sz="1400" smtClean="0"/>
              <a:pPr eaLnBrk="1" hangingPunct="1">
                <a:spcBef>
                  <a:spcPct val="0"/>
                </a:spcBef>
                <a:buClrTx/>
                <a:buSzTx/>
                <a:buFontTx/>
                <a:buNone/>
              </a:pPr>
              <a:t>33</a:t>
            </a:fld>
            <a:endParaRPr kumimoji="0" lang="en-US" altLang="zh-CN" sz="14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4"/>
          <p:cNvSpPr>
            <a:spLocks noGrp="1"/>
          </p:cNvSpPr>
          <p:nvPr>
            <p:ph type="title"/>
          </p:nvPr>
        </p:nvSpPr>
        <p:spPr/>
        <p:txBody>
          <a:bodyPr/>
          <a:lstStyle/>
          <a:p>
            <a:r>
              <a:rPr lang="zh-CN" altLang="en-US" b="1" smtClean="0"/>
              <a:t>面向对象需求模型</a:t>
            </a:r>
          </a:p>
        </p:txBody>
      </p:sp>
      <p:sp>
        <p:nvSpPr>
          <p:cNvPr id="33795" name="Content Placeholder 5"/>
          <p:cNvSpPr>
            <a:spLocks noGrp="1"/>
          </p:cNvSpPr>
          <p:nvPr>
            <p:ph idx="1"/>
          </p:nvPr>
        </p:nvSpPr>
        <p:spPr/>
        <p:txBody>
          <a:bodyPr/>
          <a:lstStyle/>
          <a:p>
            <a:pPr>
              <a:lnSpc>
                <a:spcPct val="80000"/>
              </a:lnSpc>
            </a:pPr>
            <a:r>
              <a:rPr lang="zh-CN" altLang="en-US" sz="3600" dirty="0" smtClean="0"/>
              <a:t>用例模型</a:t>
            </a:r>
            <a:endParaRPr lang="en-US" altLang="zh-CN" sz="3600" dirty="0" smtClean="0"/>
          </a:p>
          <a:p>
            <a:pPr lvl="1">
              <a:lnSpc>
                <a:spcPct val="80000"/>
              </a:lnSpc>
            </a:pPr>
            <a:r>
              <a:rPr lang="zh-CN" altLang="en-US" sz="3200" dirty="0" smtClean="0"/>
              <a:t>用例图</a:t>
            </a:r>
            <a:r>
              <a:rPr lang="en-US" altLang="zh-CN" sz="3200" dirty="0" smtClean="0"/>
              <a:t> </a:t>
            </a:r>
          </a:p>
          <a:p>
            <a:pPr lvl="1">
              <a:lnSpc>
                <a:spcPct val="80000"/>
              </a:lnSpc>
            </a:pPr>
            <a:r>
              <a:rPr lang="zh-CN" altLang="en-US" sz="3200" dirty="0" smtClean="0"/>
              <a:t>用例规约</a:t>
            </a:r>
            <a:endParaRPr lang="en-US" altLang="zh-CN" sz="3200" dirty="0" smtClean="0"/>
          </a:p>
          <a:p>
            <a:pPr>
              <a:lnSpc>
                <a:spcPct val="80000"/>
              </a:lnSpc>
            </a:pPr>
            <a:r>
              <a:rPr lang="zh-CN" altLang="en-US" sz="3600" dirty="0" smtClean="0"/>
              <a:t>补充规约</a:t>
            </a:r>
            <a:endParaRPr lang="en-US" altLang="zh-CN" sz="3600" dirty="0" smtClean="0"/>
          </a:p>
          <a:p>
            <a:pPr>
              <a:lnSpc>
                <a:spcPct val="80000"/>
              </a:lnSpc>
            </a:pPr>
            <a:r>
              <a:rPr lang="zh-CN" altLang="en-US" sz="3600" dirty="0" smtClean="0"/>
              <a:t>术语表</a:t>
            </a:r>
            <a:endParaRPr lang="en-US" altLang="zh-CN" sz="3600" dirty="0" smtClean="0"/>
          </a:p>
        </p:txBody>
      </p:sp>
      <p:sp>
        <p:nvSpPr>
          <p:cNvPr id="3379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E927C61-31B9-413A-BC74-FAA34D316FBC}" type="slidenum">
              <a:rPr kumimoji="0" lang="en-US" altLang="zh-CN" sz="1400" smtClean="0"/>
              <a:pPr eaLnBrk="1" hangingPunct="1">
                <a:spcBef>
                  <a:spcPct val="0"/>
                </a:spcBef>
                <a:buClrTx/>
                <a:buSzTx/>
                <a:buFontTx/>
                <a:buNone/>
              </a:pPr>
              <a:t>34</a:t>
            </a:fld>
            <a:endParaRPr kumimoji="0" lang="en-US" altLang="zh-CN" sz="14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r>
              <a:rPr lang="zh-CN" altLang="en-US" b="1" smtClean="0"/>
              <a:t>面向对象需求模型</a:t>
            </a:r>
          </a:p>
        </p:txBody>
      </p:sp>
      <p:sp>
        <p:nvSpPr>
          <p:cNvPr id="34819"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F3C43FB-6550-424B-B5B5-75629A75AA52}" type="slidenum">
              <a:rPr kumimoji="0" lang="en-US" altLang="zh-CN" sz="1400" smtClean="0"/>
              <a:pPr eaLnBrk="1" hangingPunct="1">
                <a:spcBef>
                  <a:spcPct val="0"/>
                </a:spcBef>
                <a:buClrTx/>
                <a:buSzTx/>
                <a:buFontTx/>
                <a:buNone/>
              </a:pPr>
              <a:t>35</a:t>
            </a:fld>
            <a:endParaRPr kumimoji="0" lang="en-US" altLang="zh-CN" sz="1400" smtClean="0"/>
          </a:p>
        </p:txBody>
      </p:sp>
      <p:pic>
        <p:nvPicPr>
          <p:cNvPr id="34820"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916113"/>
            <a:ext cx="6515100" cy="4321175"/>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lstStyle/>
          <a:p>
            <a:r>
              <a:rPr lang="zh-CN" altLang="en-US" b="1" smtClean="0"/>
              <a:t>编写需求文档</a:t>
            </a:r>
          </a:p>
        </p:txBody>
      </p:sp>
      <p:sp>
        <p:nvSpPr>
          <p:cNvPr id="35843" name="Content Placeholder 5"/>
          <p:cNvSpPr>
            <a:spLocks noGrp="1"/>
          </p:cNvSpPr>
          <p:nvPr>
            <p:ph idx="1"/>
          </p:nvPr>
        </p:nvSpPr>
        <p:spPr/>
        <p:txBody>
          <a:bodyPr/>
          <a:lstStyle/>
          <a:p>
            <a:pPr marL="0" indent="0" algn="ctr" eaLnBrk="1" hangingPunct="1">
              <a:lnSpc>
                <a:spcPct val="90000"/>
              </a:lnSpc>
              <a:buNone/>
            </a:pPr>
            <a:r>
              <a:rPr lang="zh-CN" altLang="en-US" sz="8800" b="1" dirty="0">
                <a:solidFill>
                  <a:srgbClr val="FF0000"/>
                </a:solidFill>
              </a:rPr>
              <a:t>注意：</a:t>
            </a:r>
            <a:endParaRPr lang="en-US" altLang="zh-CN" sz="900" dirty="0">
              <a:latin typeface="Times New Roman" pitchFamily="18" charset="0"/>
            </a:endParaRPr>
          </a:p>
          <a:p>
            <a:pPr marL="0" indent="0">
              <a:buNone/>
            </a:pPr>
            <a:r>
              <a:rPr lang="zh-CN" altLang="en-US" sz="6000" b="1" dirty="0"/>
              <a:t>下面的</a:t>
            </a:r>
            <a:r>
              <a:rPr lang="zh-CN" altLang="en-US" sz="6000" b="1" dirty="0">
                <a:solidFill>
                  <a:srgbClr val="0070C0"/>
                </a:solidFill>
              </a:rPr>
              <a:t>知识点</a:t>
            </a:r>
            <a:r>
              <a:rPr lang="zh-CN" altLang="en-US" sz="6000" b="1" dirty="0"/>
              <a:t>学习完毕后，</a:t>
            </a:r>
            <a:endParaRPr lang="en-US" altLang="zh-CN" sz="6000" b="1" dirty="0"/>
          </a:p>
          <a:p>
            <a:pPr marL="0" indent="0">
              <a:buNone/>
            </a:pPr>
            <a:r>
              <a:rPr lang="zh-CN" altLang="en-US" sz="6000" b="1" dirty="0"/>
              <a:t>会进行</a:t>
            </a:r>
            <a:r>
              <a:rPr lang="zh-CN" altLang="en-US" sz="6000" b="1" dirty="0">
                <a:solidFill>
                  <a:srgbClr val="FF0000"/>
                </a:solidFill>
              </a:rPr>
              <a:t>课堂</a:t>
            </a:r>
            <a:r>
              <a:rPr lang="zh-CN" altLang="en-US" sz="6000" b="1" dirty="0" smtClean="0">
                <a:solidFill>
                  <a:srgbClr val="FF0000"/>
                </a:solidFill>
              </a:rPr>
              <a:t>测验</a:t>
            </a:r>
            <a:r>
              <a:rPr lang="en-US" altLang="zh-CN" sz="6000" b="1" dirty="0" smtClean="0">
                <a:solidFill>
                  <a:srgbClr val="FF0000"/>
                </a:solidFill>
              </a:rPr>
              <a:t>4</a:t>
            </a:r>
            <a:r>
              <a:rPr lang="zh-CN" altLang="en-US" sz="6000" b="1" dirty="0" smtClean="0"/>
              <a:t>。</a:t>
            </a:r>
            <a:endParaRPr lang="zh-CN" altLang="en-US" sz="6000" dirty="0" smtClean="0"/>
          </a:p>
        </p:txBody>
      </p:sp>
      <p:sp>
        <p:nvSpPr>
          <p:cNvPr id="3584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B9781A0-A786-420B-A516-565A5ADD1D14}" type="slidenum">
              <a:rPr kumimoji="0" lang="en-US" altLang="zh-CN" sz="1400" smtClean="0"/>
              <a:pPr eaLnBrk="1" hangingPunct="1">
                <a:spcBef>
                  <a:spcPct val="0"/>
                </a:spcBef>
                <a:buClrTx/>
                <a:buSzTx/>
                <a:buFontTx/>
                <a:buNone/>
              </a:pPr>
              <a:t>36</a:t>
            </a:fld>
            <a:endParaRPr kumimoji="0" lang="en-US" altLang="zh-CN" sz="14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lstStyle/>
          <a:p>
            <a:r>
              <a:rPr lang="zh-CN" altLang="en-US" b="1" smtClean="0"/>
              <a:t>编写需求文档</a:t>
            </a:r>
          </a:p>
        </p:txBody>
      </p:sp>
      <p:sp>
        <p:nvSpPr>
          <p:cNvPr id="35843" name="Content Placeholder 5"/>
          <p:cNvSpPr>
            <a:spLocks noGrp="1"/>
          </p:cNvSpPr>
          <p:nvPr>
            <p:ph idx="1"/>
          </p:nvPr>
        </p:nvSpPr>
        <p:spPr/>
        <p:txBody>
          <a:bodyPr/>
          <a:lstStyle/>
          <a:p>
            <a:pPr eaLnBrk="1" hangingPunct="1">
              <a:lnSpc>
                <a:spcPct val="80000"/>
              </a:lnSpc>
            </a:pPr>
            <a:r>
              <a:rPr lang="zh-CN" altLang="en-US" sz="2400" dirty="0" smtClean="0"/>
              <a:t>目的</a:t>
            </a:r>
          </a:p>
          <a:p>
            <a:pPr lvl="1">
              <a:lnSpc>
                <a:spcPct val="80000"/>
              </a:lnSpc>
            </a:pPr>
            <a:r>
              <a:rPr lang="zh-CN" altLang="en-US" sz="2000" dirty="0" smtClean="0"/>
              <a:t>提供</a:t>
            </a:r>
            <a:r>
              <a:rPr lang="zh-CN" altLang="en-US" sz="2000" dirty="0" smtClean="0">
                <a:solidFill>
                  <a:srgbClr val="FF3300"/>
                </a:solidFill>
              </a:rPr>
              <a:t>用户审核和批准</a:t>
            </a:r>
            <a:r>
              <a:rPr lang="zh-CN" altLang="en-US" sz="2000" dirty="0" smtClean="0"/>
              <a:t>的系统说明</a:t>
            </a:r>
          </a:p>
          <a:p>
            <a:pPr lvl="1">
              <a:lnSpc>
                <a:spcPct val="80000"/>
              </a:lnSpc>
            </a:pPr>
            <a:r>
              <a:rPr lang="zh-CN" altLang="en-US" sz="2000" dirty="0" smtClean="0"/>
              <a:t>是一个正式的文档用来在用户、工程师和管理者之间</a:t>
            </a:r>
            <a:r>
              <a:rPr lang="zh-CN" altLang="en-US" sz="2000" dirty="0" smtClean="0">
                <a:solidFill>
                  <a:srgbClr val="FF3300"/>
                </a:solidFill>
              </a:rPr>
              <a:t>沟通需求</a:t>
            </a:r>
          </a:p>
          <a:p>
            <a:pPr eaLnBrk="1" hangingPunct="1">
              <a:lnSpc>
                <a:spcPct val="80000"/>
              </a:lnSpc>
            </a:pPr>
            <a:r>
              <a:rPr lang="zh-CN" altLang="en-US" sz="2400" dirty="0" smtClean="0"/>
              <a:t>需求文档内容应该包括</a:t>
            </a:r>
            <a:r>
              <a:rPr lang="en-US" altLang="zh-CN" sz="2400" dirty="0" smtClean="0"/>
              <a:t>:</a:t>
            </a:r>
          </a:p>
          <a:p>
            <a:pPr lvl="1" eaLnBrk="1" hangingPunct="1">
              <a:lnSpc>
                <a:spcPct val="80000"/>
              </a:lnSpc>
              <a:buFontTx/>
              <a:buNone/>
            </a:pPr>
            <a:r>
              <a:rPr lang="en-US" altLang="zh-CN" sz="2000" dirty="0" smtClean="0"/>
              <a:t>–</a:t>
            </a:r>
            <a:r>
              <a:rPr lang="zh-CN" altLang="en-US" sz="2000" dirty="0" smtClean="0"/>
              <a:t>系统提供的功能说明</a:t>
            </a:r>
          </a:p>
          <a:p>
            <a:pPr lvl="1" eaLnBrk="1" hangingPunct="1">
              <a:lnSpc>
                <a:spcPct val="80000"/>
              </a:lnSpc>
              <a:buFontTx/>
              <a:buNone/>
            </a:pPr>
            <a:r>
              <a:rPr lang="en-US" altLang="zh-CN" sz="2000" dirty="0" smtClean="0"/>
              <a:t>–</a:t>
            </a:r>
            <a:r>
              <a:rPr lang="zh-CN" altLang="en-US" sz="2000" dirty="0" smtClean="0"/>
              <a:t>约束条件</a:t>
            </a:r>
          </a:p>
          <a:p>
            <a:pPr lvl="2" eaLnBrk="1" hangingPunct="1">
              <a:lnSpc>
                <a:spcPct val="80000"/>
              </a:lnSpc>
              <a:buFontTx/>
              <a:buNone/>
            </a:pPr>
            <a:r>
              <a:rPr lang="en-US" altLang="zh-CN" sz="1800" dirty="0" smtClean="0"/>
              <a:t>• </a:t>
            </a:r>
            <a:r>
              <a:rPr lang="zh-CN" altLang="en-US" sz="1800" dirty="0" smtClean="0"/>
              <a:t>系统运行的约束条件</a:t>
            </a:r>
          </a:p>
          <a:p>
            <a:pPr lvl="2" eaLnBrk="1" hangingPunct="1">
              <a:lnSpc>
                <a:spcPct val="80000"/>
              </a:lnSpc>
              <a:buFontTx/>
              <a:buNone/>
            </a:pPr>
            <a:r>
              <a:rPr lang="en-US" altLang="zh-CN" sz="1800" dirty="0" smtClean="0"/>
              <a:t>• </a:t>
            </a:r>
            <a:r>
              <a:rPr lang="zh-CN" altLang="en-US" sz="1800" dirty="0" smtClean="0"/>
              <a:t>开发流程的约束条件</a:t>
            </a:r>
          </a:p>
          <a:p>
            <a:pPr lvl="2" eaLnBrk="1" hangingPunct="1">
              <a:lnSpc>
                <a:spcPct val="80000"/>
              </a:lnSpc>
              <a:buFontTx/>
              <a:buNone/>
            </a:pPr>
            <a:r>
              <a:rPr lang="en-US" altLang="zh-CN" sz="1800" dirty="0" smtClean="0"/>
              <a:t>• </a:t>
            </a:r>
            <a:r>
              <a:rPr lang="zh-CN" altLang="en-US" sz="1800" dirty="0" smtClean="0"/>
              <a:t>系统属性（如：系统应急处理属性）</a:t>
            </a:r>
          </a:p>
          <a:p>
            <a:pPr lvl="1" eaLnBrk="1" hangingPunct="1">
              <a:lnSpc>
                <a:spcPct val="80000"/>
              </a:lnSpc>
              <a:buFontTx/>
              <a:buNone/>
            </a:pPr>
            <a:r>
              <a:rPr lang="en-US" altLang="zh-CN" sz="2000" dirty="0" smtClean="0"/>
              <a:t>– </a:t>
            </a:r>
            <a:r>
              <a:rPr lang="zh-CN" altLang="en-US" sz="2000" dirty="0" smtClean="0"/>
              <a:t>外部接口 </a:t>
            </a:r>
            <a:r>
              <a:rPr lang="en-US" altLang="zh-CN" sz="2000" dirty="0" smtClean="0"/>
              <a:t>(</a:t>
            </a:r>
            <a:r>
              <a:rPr lang="zh-CN" altLang="en-US" sz="2000" dirty="0" smtClean="0"/>
              <a:t>系统环境</a:t>
            </a:r>
            <a:r>
              <a:rPr lang="en-US" altLang="zh-CN" sz="2000" dirty="0" smtClean="0"/>
              <a:t>)</a:t>
            </a:r>
          </a:p>
          <a:p>
            <a:pPr lvl="2" eaLnBrk="1" hangingPunct="1">
              <a:lnSpc>
                <a:spcPct val="80000"/>
              </a:lnSpc>
              <a:buFontTx/>
              <a:buNone/>
            </a:pPr>
            <a:r>
              <a:rPr lang="en-US" altLang="zh-CN" sz="1800" dirty="0" smtClean="0"/>
              <a:t>• </a:t>
            </a:r>
            <a:r>
              <a:rPr lang="zh-CN" altLang="en-US" sz="1800" dirty="0" smtClean="0"/>
              <a:t>定义和其他系统的接口</a:t>
            </a:r>
          </a:p>
          <a:p>
            <a:pPr lvl="2" eaLnBrk="1" hangingPunct="1">
              <a:lnSpc>
                <a:spcPct val="80000"/>
              </a:lnSpc>
              <a:buFontTx/>
              <a:buNone/>
            </a:pPr>
            <a:r>
              <a:rPr lang="en-US" altLang="zh-CN" sz="1800" dirty="0" smtClean="0"/>
              <a:t>• </a:t>
            </a:r>
            <a:r>
              <a:rPr lang="zh-CN" altLang="en-US" sz="1800" dirty="0" smtClean="0"/>
              <a:t>描述需要运行硬件</a:t>
            </a:r>
          </a:p>
          <a:p>
            <a:pPr lvl="2" eaLnBrk="1" hangingPunct="1">
              <a:lnSpc>
                <a:spcPct val="80000"/>
              </a:lnSpc>
              <a:buFontTx/>
              <a:buNone/>
            </a:pPr>
            <a:r>
              <a:rPr lang="en-US" altLang="zh-CN" sz="1800" dirty="0" smtClean="0"/>
              <a:t>• </a:t>
            </a:r>
            <a:r>
              <a:rPr lang="zh-CN" altLang="en-US" sz="1800" dirty="0" smtClean="0"/>
              <a:t>应用域的其他信息</a:t>
            </a:r>
            <a:endParaRPr lang="en-US" altLang="zh-CN" sz="1800" dirty="0" smtClean="0"/>
          </a:p>
          <a:p>
            <a:pPr eaLnBrk="1" hangingPunct="1">
              <a:lnSpc>
                <a:spcPct val="80000"/>
              </a:lnSpc>
            </a:pPr>
            <a:r>
              <a:rPr lang="zh-CN" altLang="en-US" sz="2400" dirty="0" smtClean="0"/>
              <a:t>用户需求说明书、软件需求规格说明书</a:t>
            </a:r>
          </a:p>
        </p:txBody>
      </p:sp>
      <p:sp>
        <p:nvSpPr>
          <p:cNvPr id="3584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B9781A0-A786-420B-A516-565A5ADD1D14}" type="slidenum">
              <a:rPr kumimoji="0" lang="en-US" altLang="zh-CN" sz="1400" smtClean="0"/>
              <a:pPr eaLnBrk="1" hangingPunct="1">
                <a:spcBef>
                  <a:spcPct val="0"/>
                </a:spcBef>
                <a:buClrTx/>
                <a:buSzTx/>
                <a:buFontTx/>
                <a:buNone/>
              </a:pPr>
              <a:t>37</a:t>
            </a:fld>
            <a:endParaRPr kumimoji="0" lang="en-US" altLang="zh-CN" sz="1400" smtClean="0"/>
          </a:p>
        </p:txBody>
      </p:sp>
    </p:spTree>
    <p:extLst>
      <p:ext uri="{BB962C8B-B14F-4D97-AF65-F5344CB8AC3E}">
        <p14:creationId xmlns:p14="http://schemas.microsoft.com/office/powerpoint/2010/main" val="2197714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lstStyle/>
          <a:p>
            <a:r>
              <a:rPr lang="zh-CN" altLang="en-US" sz="6000" b="1" dirty="0" smtClean="0">
                <a:solidFill>
                  <a:srgbClr val="FF0000"/>
                </a:solidFill>
              </a:rPr>
              <a:t>课堂测验</a:t>
            </a:r>
            <a:r>
              <a:rPr lang="en-US" altLang="zh-CN" sz="6000" b="1" dirty="0" smtClean="0">
                <a:solidFill>
                  <a:srgbClr val="FF0000"/>
                </a:solidFill>
              </a:rPr>
              <a:t>4</a:t>
            </a:r>
            <a:endParaRPr lang="zh-CN" altLang="en-US" sz="6000" b="1" dirty="0" smtClean="0">
              <a:solidFill>
                <a:srgbClr val="FF0000"/>
              </a:solidFill>
            </a:endParaRPr>
          </a:p>
        </p:txBody>
      </p:sp>
      <p:sp>
        <p:nvSpPr>
          <p:cNvPr id="35843" name="Content Placeholder 5"/>
          <p:cNvSpPr>
            <a:spLocks noGrp="1"/>
          </p:cNvSpPr>
          <p:nvPr>
            <p:ph idx="1"/>
          </p:nvPr>
        </p:nvSpPr>
        <p:spPr/>
        <p:txBody>
          <a:bodyPr/>
          <a:lstStyle/>
          <a:p>
            <a:pPr eaLnBrk="1" hangingPunct="1">
              <a:lnSpc>
                <a:spcPct val="80000"/>
              </a:lnSpc>
            </a:pPr>
            <a:r>
              <a:rPr lang="zh-CN" altLang="en-US" dirty="0"/>
              <a:t>需求文档内容</a:t>
            </a:r>
            <a:r>
              <a:rPr lang="zh-CN" altLang="en-US" dirty="0" smtClean="0"/>
              <a:t>应包括以下哪些</a:t>
            </a:r>
            <a:r>
              <a:rPr lang="en-US" altLang="zh-CN" dirty="0" smtClean="0"/>
              <a:t>:</a:t>
            </a:r>
            <a:endParaRPr lang="en-US" altLang="zh-CN" dirty="0"/>
          </a:p>
          <a:p>
            <a:pPr lvl="1">
              <a:lnSpc>
                <a:spcPct val="80000"/>
              </a:lnSpc>
            </a:pPr>
            <a:r>
              <a:rPr lang="zh-CN" altLang="en-US" dirty="0" smtClean="0"/>
              <a:t>系统</a:t>
            </a:r>
            <a:r>
              <a:rPr lang="zh-CN" altLang="en-US" dirty="0"/>
              <a:t>提供的功能</a:t>
            </a:r>
            <a:r>
              <a:rPr lang="zh-CN" altLang="en-US" dirty="0" smtClean="0"/>
              <a:t>说明</a:t>
            </a:r>
            <a:endParaRPr lang="en-US" altLang="zh-CN" dirty="0" smtClean="0"/>
          </a:p>
          <a:p>
            <a:pPr lvl="1">
              <a:lnSpc>
                <a:spcPct val="80000"/>
              </a:lnSpc>
            </a:pPr>
            <a:r>
              <a:rPr lang="zh-CN" altLang="en-US" dirty="0" smtClean="0"/>
              <a:t>软件体系架构</a:t>
            </a:r>
            <a:endParaRPr lang="en-US" altLang="zh-CN" dirty="0" smtClean="0"/>
          </a:p>
          <a:p>
            <a:pPr lvl="1">
              <a:lnSpc>
                <a:spcPct val="80000"/>
              </a:lnSpc>
            </a:pPr>
            <a:r>
              <a:rPr lang="zh-CN" altLang="en-US" dirty="0" smtClean="0"/>
              <a:t>约束条件</a:t>
            </a:r>
            <a:endParaRPr lang="zh-CN" altLang="en-US" dirty="0"/>
          </a:p>
          <a:p>
            <a:pPr lvl="1">
              <a:lnSpc>
                <a:spcPct val="80000"/>
              </a:lnSpc>
            </a:pPr>
            <a:r>
              <a:rPr lang="zh-CN" altLang="en-US" dirty="0"/>
              <a:t>用户审核和批准的系统</a:t>
            </a:r>
            <a:r>
              <a:rPr lang="zh-CN" altLang="en-US" dirty="0" smtClean="0"/>
              <a:t>说明</a:t>
            </a:r>
            <a:endParaRPr lang="en-US" altLang="zh-CN" dirty="0" smtClean="0"/>
          </a:p>
          <a:p>
            <a:pPr lvl="1">
              <a:lnSpc>
                <a:spcPct val="80000"/>
              </a:lnSpc>
            </a:pPr>
            <a:r>
              <a:rPr lang="zh-CN" altLang="en-US" dirty="0" smtClean="0"/>
              <a:t>外部接口 </a:t>
            </a:r>
            <a:r>
              <a:rPr lang="en-US" altLang="zh-CN" dirty="0"/>
              <a:t>(</a:t>
            </a:r>
            <a:r>
              <a:rPr lang="zh-CN" altLang="en-US" dirty="0"/>
              <a:t>系统环境</a:t>
            </a:r>
            <a:r>
              <a:rPr lang="en-US" altLang="zh-CN" dirty="0" smtClean="0"/>
              <a:t>)</a:t>
            </a:r>
            <a:endParaRPr lang="zh-CN" altLang="en-US" dirty="0" smtClean="0"/>
          </a:p>
        </p:txBody>
      </p:sp>
      <p:sp>
        <p:nvSpPr>
          <p:cNvPr id="3584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B9781A0-A786-420B-A516-565A5ADD1D14}" type="slidenum">
              <a:rPr kumimoji="0" lang="en-US" altLang="zh-CN" sz="1400" smtClean="0"/>
              <a:pPr eaLnBrk="1" hangingPunct="1">
                <a:spcBef>
                  <a:spcPct val="0"/>
                </a:spcBef>
                <a:buClrTx/>
                <a:buSzTx/>
                <a:buFontTx/>
                <a:buNone/>
              </a:pPr>
              <a:t>38</a:t>
            </a:fld>
            <a:endParaRPr kumimoji="0" lang="en-US" altLang="zh-CN" sz="1400" smtClean="0"/>
          </a:p>
        </p:txBody>
      </p:sp>
    </p:spTree>
    <p:extLst>
      <p:ext uri="{BB962C8B-B14F-4D97-AF65-F5344CB8AC3E}">
        <p14:creationId xmlns:p14="http://schemas.microsoft.com/office/powerpoint/2010/main" val="1639269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4"/>
          <p:cNvSpPr>
            <a:spLocks noGrp="1"/>
          </p:cNvSpPr>
          <p:nvPr>
            <p:ph type="title"/>
          </p:nvPr>
        </p:nvSpPr>
        <p:spPr/>
        <p:txBody>
          <a:bodyPr/>
          <a:lstStyle/>
          <a:p>
            <a:r>
              <a:rPr lang="zh-CN" altLang="en-US" b="1" smtClean="0"/>
              <a:t>需求文档</a:t>
            </a:r>
          </a:p>
        </p:txBody>
      </p:sp>
      <p:sp>
        <p:nvSpPr>
          <p:cNvPr id="36867" name="Content Placeholder 5"/>
          <p:cNvSpPr>
            <a:spLocks noGrp="1"/>
          </p:cNvSpPr>
          <p:nvPr>
            <p:ph idx="1"/>
          </p:nvPr>
        </p:nvSpPr>
        <p:spPr/>
        <p:txBody>
          <a:bodyPr/>
          <a:lstStyle/>
          <a:p>
            <a:pPr eaLnBrk="1" hangingPunct="1">
              <a:lnSpc>
                <a:spcPct val="80000"/>
              </a:lnSpc>
            </a:pPr>
            <a:r>
              <a:rPr lang="zh-CN" altLang="en-US" dirty="0" smtClean="0">
                <a:latin typeface="宋体" pitchFamily="2" charset="-122"/>
              </a:rPr>
              <a:t>“用户需求说明书”与“软件需求规格说明书”的主要区别与联系</a:t>
            </a:r>
            <a:endParaRPr lang="en-US" altLang="zh-CN" dirty="0" smtClean="0">
              <a:latin typeface="宋体" pitchFamily="2" charset="-122"/>
            </a:endParaRPr>
          </a:p>
          <a:p>
            <a:pPr lvl="1" eaLnBrk="1" hangingPunct="1">
              <a:lnSpc>
                <a:spcPct val="80000"/>
              </a:lnSpc>
            </a:pPr>
            <a:r>
              <a:rPr lang="zh-CN" altLang="en-US" dirty="0" smtClean="0">
                <a:latin typeface="宋体" pitchFamily="2" charset="-122"/>
              </a:rPr>
              <a:t>前者主要采用</a:t>
            </a:r>
            <a:r>
              <a:rPr lang="zh-CN" altLang="en-US" dirty="0" smtClean="0">
                <a:solidFill>
                  <a:srgbClr val="FF0000"/>
                </a:solidFill>
                <a:latin typeface="宋体" pitchFamily="2" charset="-122"/>
              </a:rPr>
              <a:t>自然语言</a:t>
            </a:r>
            <a:r>
              <a:rPr lang="zh-CN" altLang="en-US" dirty="0" smtClean="0">
                <a:latin typeface="宋体" pitchFamily="2" charset="-122"/>
              </a:rPr>
              <a:t>（和应用域术语）来表达用户需求，其内容相对于后者而言比较粗略，不够详细。</a:t>
            </a:r>
          </a:p>
          <a:p>
            <a:pPr lvl="1" eaLnBrk="1" hangingPunct="1">
              <a:lnSpc>
                <a:spcPct val="80000"/>
              </a:lnSpc>
            </a:pPr>
            <a:r>
              <a:rPr lang="zh-CN" altLang="en-US" dirty="0" smtClean="0">
                <a:latin typeface="宋体" pitchFamily="2" charset="-122"/>
              </a:rPr>
              <a:t>后者是前者的细化，更多地采用</a:t>
            </a:r>
            <a:r>
              <a:rPr lang="zh-CN" altLang="en-US" dirty="0" smtClean="0">
                <a:solidFill>
                  <a:srgbClr val="FF3300"/>
                </a:solidFill>
                <a:latin typeface="宋体" pitchFamily="2" charset="-122"/>
              </a:rPr>
              <a:t>计算机语言</a:t>
            </a:r>
            <a:r>
              <a:rPr lang="zh-CN" altLang="en-US" dirty="0" smtClean="0">
                <a:latin typeface="宋体" pitchFamily="2" charset="-122"/>
              </a:rPr>
              <a:t>和图形符号来刻画需求，产品需求是软件系统设计的直接依据。</a:t>
            </a:r>
            <a:endParaRPr lang="zh-CN" altLang="en-US" dirty="0" smtClean="0"/>
          </a:p>
        </p:txBody>
      </p:sp>
      <p:sp>
        <p:nvSpPr>
          <p:cNvPr id="3686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FF88887-3472-441B-81B7-228FD099D9EE}" type="slidenum">
              <a:rPr kumimoji="0" lang="en-US" altLang="zh-CN" sz="1400" smtClean="0"/>
              <a:pPr eaLnBrk="1" hangingPunct="1">
                <a:spcBef>
                  <a:spcPct val="0"/>
                </a:spcBef>
                <a:buClrTx/>
                <a:buSzTx/>
                <a:buFontTx/>
                <a:buNone/>
              </a:pPr>
              <a:t>39</a:t>
            </a:fld>
            <a:endParaRPr kumimoji="0" lang="en-US" altLang="zh-CN" sz="14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p:txBody>
          <a:bodyPr/>
          <a:lstStyle/>
          <a:p>
            <a:r>
              <a:rPr lang="zh-CN" altLang="en-US" b="1" smtClean="0"/>
              <a:t>软件需求重要性</a:t>
            </a:r>
            <a:endParaRPr lang="en-GB" altLang="en-US" b="1" smtClean="0"/>
          </a:p>
        </p:txBody>
      </p:sp>
      <p:sp>
        <p:nvSpPr>
          <p:cNvPr id="6147" name="Content Placeholder 5"/>
          <p:cNvSpPr>
            <a:spLocks noGrp="1"/>
          </p:cNvSpPr>
          <p:nvPr>
            <p:ph idx="1"/>
          </p:nvPr>
        </p:nvSpPr>
        <p:spPr/>
        <p:txBody>
          <a:bodyPr/>
          <a:lstStyle/>
          <a:p>
            <a:pPr eaLnBrk="1" hangingPunct="1">
              <a:lnSpc>
                <a:spcPct val="90000"/>
              </a:lnSpc>
            </a:pPr>
            <a:r>
              <a:rPr lang="zh-CN" altLang="en-US" sz="2400" smtClean="0">
                <a:latin typeface="Times New Roman" pitchFamily="18" charset="0"/>
              </a:rPr>
              <a:t>“好的开始就等于成功的一半”</a:t>
            </a:r>
            <a:endParaRPr lang="en-US" altLang="zh-CN" sz="2400" smtClean="0">
              <a:latin typeface="Times New Roman" pitchFamily="18" charset="0"/>
            </a:endParaRPr>
          </a:p>
          <a:p>
            <a:pPr eaLnBrk="1" hangingPunct="1">
              <a:lnSpc>
                <a:spcPct val="90000"/>
              </a:lnSpc>
            </a:pPr>
            <a:r>
              <a:rPr lang="zh-CN" altLang="en-GB" sz="2400" smtClean="0">
                <a:latin typeface="Times New Roman" pitchFamily="18" charset="0"/>
              </a:rPr>
              <a:t>“</a:t>
            </a:r>
            <a:r>
              <a:rPr lang="en-GB" altLang="zh-CN" sz="2400" smtClean="0">
                <a:latin typeface="Times New Roman" pitchFamily="18" charset="0"/>
              </a:rPr>
              <a:t>Garbage in, garbage out</a:t>
            </a:r>
            <a:r>
              <a:rPr lang="zh-CN" altLang="en-GB" sz="2400" smtClean="0">
                <a:latin typeface="Times New Roman" pitchFamily="18" charset="0"/>
              </a:rPr>
              <a:t>！”</a:t>
            </a:r>
          </a:p>
          <a:p>
            <a:pPr eaLnBrk="1" hangingPunct="1">
              <a:lnSpc>
                <a:spcPct val="90000"/>
              </a:lnSpc>
            </a:pPr>
            <a:r>
              <a:rPr lang="en-GB" altLang="zh-CN" sz="2400" smtClean="0">
                <a:latin typeface="Times New Roman" pitchFamily="18" charset="0"/>
              </a:rPr>
              <a:t>Frederick Brooks</a:t>
            </a:r>
            <a:r>
              <a:rPr lang="zh-CN" altLang="en-US" sz="2400" smtClean="0">
                <a:latin typeface="Times New Roman" pitchFamily="18" charset="0"/>
              </a:rPr>
              <a:t>在他</a:t>
            </a:r>
            <a:r>
              <a:rPr lang="en-US" altLang="zh-CN" sz="2400" smtClean="0">
                <a:latin typeface="Times New Roman" pitchFamily="18" charset="0"/>
              </a:rPr>
              <a:t>1987</a:t>
            </a:r>
            <a:r>
              <a:rPr lang="zh-CN" altLang="en-US" sz="2400" smtClean="0">
                <a:latin typeface="Times New Roman" pitchFamily="18" charset="0"/>
              </a:rPr>
              <a:t>年经典文章“</a:t>
            </a:r>
            <a:r>
              <a:rPr lang="en-GB" altLang="zh-CN" sz="2400" smtClean="0">
                <a:latin typeface="Times New Roman" pitchFamily="18" charset="0"/>
              </a:rPr>
              <a:t>No Silver Bullet”</a:t>
            </a:r>
            <a:r>
              <a:rPr lang="zh-CN" altLang="en-US" sz="2400" smtClean="0">
                <a:latin typeface="Times New Roman" pitchFamily="18" charset="0"/>
              </a:rPr>
              <a:t>中阐述了需求的重要性：</a:t>
            </a:r>
          </a:p>
          <a:p>
            <a:pPr lvl="1" eaLnBrk="1" hangingPunct="1">
              <a:lnSpc>
                <a:spcPct val="90000"/>
              </a:lnSpc>
            </a:pPr>
            <a:r>
              <a:rPr lang="zh-CN" altLang="en-US" sz="2000" smtClean="0">
                <a:latin typeface="Times New Roman" pitchFamily="18" charset="0"/>
                <a:ea typeface="楷体_GB2312" pitchFamily="49" charset="-122"/>
              </a:rPr>
              <a:t>开发软件系统最困难的部分就是准确说明开发什么。最困难的概念性工作是编写出详细的需求，包括所有面向用户、面向机器和其它软件系统的接口。此工作一旦做错，将会给系统带来极大的损害，并且以后对它修改也极为困难。</a:t>
            </a:r>
            <a:endParaRPr lang="zh-CN" altLang="en-US" sz="2000" smtClean="0">
              <a:latin typeface="Times New Roman" pitchFamily="18" charset="0"/>
            </a:endParaRPr>
          </a:p>
          <a:p>
            <a:pPr eaLnBrk="1" hangingPunct="1">
              <a:lnSpc>
                <a:spcPct val="90000"/>
              </a:lnSpc>
            </a:pPr>
            <a:r>
              <a:rPr lang="zh-CN" altLang="en-US" sz="2400" smtClean="0">
                <a:latin typeface="宋体" pitchFamily="2" charset="-122"/>
              </a:rPr>
              <a:t>需求是产品的根源，需求工作的优劣对产品影响最大。就像一条河流，如果源头被污染了，那么整条河流也就被污染了。</a:t>
            </a:r>
            <a:endParaRPr lang="en-GB" altLang="en-US" smtClean="0"/>
          </a:p>
        </p:txBody>
      </p:sp>
      <p:sp>
        <p:nvSpPr>
          <p:cNvPr id="614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40B18A1-9D1E-4B32-94A1-917976102376}" type="slidenum">
              <a:rPr kumimoji="0" lang="en-US" altLang="zh-CN" sz="1400" smtClean="0"/>
              <a:pPr eaLnBrk="1" hangingPunct="1">
                <a:spcBef>
                  <a:spcPct val="0"/>
                </a:spcBef>
                <a:buClrTx/>
                <a:buSzTx/>
                <a:buFontTx/>
                <a:buNone/>
              </a:pPr>
              <a:t>4</a:t>
            </a:fld>
            <a:endParaRPr kumimoji="0" lang="en-US" altLang="zh-CN" sz="1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r>
              <a:rPr lang="zh-CN" altLang="en-US" b="1" dirty="0" smtClean="0"/>
              <a:t>用户需求说明书参考模板</a:t>
            </a:r>
            <a:r>
              <a:rPr lang="en-US" altLang="zh-CN" b="1" dirty="0" smtClean="0"/>
              <a:t/>
            </a:r>
            <a:br>
              <a:rPr lang="en-US" altLang="zh-CN" b="1" dirty="0" smtClean="0"/>
            </a:br>
            <a:endParaRPr lang="zh-CN" altLang="en-US" b="1" dirty="0" smtClean="0"/>
          </a:p>
        </p:txBody>
      </p:sp>
      <p:sp>
        <p:nvSpPr>
          <p:cNvPr id="3789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DAF483E-9F0E-433E-8DE2-C0B761F6EAE6}" type="slidenum">
              <a:rPr kumimoji="0" lang="en-US" altLang="zh-CN" sz="1400" smtClean="0"/>
              <a:pPr eaLnBrk="1" hangingPunct="1">
                <a:spcBef>
                  <a:spcPct val="0"/>
                </a:spcBef>
                <a:buClrTx/>
                <a:buSzTx/>
                <a:buFontTx/>
                <a:buNone/>
              </a:pPr>
              <a:t>40</a:t>
            </a:fld>
            <a:endParaRPr kumimoji="0" lang="en-US" altLang="zh-CN" sz="1400" smtClean="0"/>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6975"/>
            <a:ext cx="54864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p:txBody>
          <a:bodyPr/>
          <a:lstStyle/>
          <a:p>
            <a:r>
              <a:rPr lang="zh-CN" altLang="en-US" sz="4000" b="1" smtClean="0"/>
              <a:t>软件需求规格说明书 </a:t>
            </a:r>
            <a:r>
              <a:rPr lang="en-GB" altLang="zh-CN" sz="4000" b="1" smtClean="0"/>
              <a:t>(SRS)</a:t>
            </a:r>
            <a:r>
              <a:rPr lang="en-US" altLang="zh-CN" b="1" smtClean="0"/>
              <a:t/>
            </a:r>
            <a:br>
              <a:rPr lang="en-US" altLang="zh-CN" b="1" smtClean="0"/>
            </a:br>
            <a:r>
              <a:rPr lang="en-US" altLang="zh-CN" sz="3200" b="1" smtClean="0"/>
              <a:t>Software Requirements Specification</a:t>
            </a:r>
            <a:endParaRPr lang="zh-CN" altLang="en-US" sz="3200" b="1" smtClean="0"/>
          </a:p>
        </p:txBody>
      </p:sp>
      <p:sp>
        <p:nvSpPr>
          <p:cNvPr id="38915" name="Content Placeholder 5"/>
          <p:cNvSpPr>
            <a:spLocks noGrp="1"/>
          </p:cNvSpPr>
          <p:nvPr>
            <p:ph idx="1"/>
          </p:nvPr>
        </p:nvSpPr>
        <p:spPr/>
        <p:txBody>
          <a:bodyPr/>
          <a:lstStyle/>
          <a:p>
            <a:pPr>
              <a:lnSpc>
                <a:spcPct val="80000"/>
              </a:lnSpc>
            </a:pPr>
            <a:r>
              <a:rPr lang="zh-CN" altLang="en-US" dirty="0" smtClean="0"/>
              <a:t>软件需求规格说明精确地阐述了一个软件系统必须提供的功能和性能以及它所要考虑的限制条件。它不仅是系统测试和用户文档的基础，也是所有项目规划、设计和编码的基础。</a:t>
            </a:r>
            <a:endParaRPr lang="en-US" altLang="zh-CN" dirty="0" smtClean="0"/>
          </a:p>
          <a:p>
            <a:pPr>
              <a:lnSpc>
                <a:spcPct val="80000"/>
              </a:lnSpc>
            </a:pPr>
            <a:r>
              <a:rPr lang="zh-CN" altLang="en-US" dirty="0" smtClean="0"/>
              <a:t>描述方法</a:t>
            </a:r>
            <a:endParaRPr lang="en-US" altLang="zh-CN" dirty="0" smtClean="0"/>
          </a:p>
          <a:p>
            <a:pPr lvl="1">
              <a:lnSpc>
                <a:spcPct val="80000"/>
              </a:lnSpc>
            </a:pPr>
            <a:r>
              <a:rPr lang="zh-CN" altLang="en-US" dirty="0" smtClean="0"/>
              <a:t>自然语言  </a:t>
            </a:r>
          </a:p>
          <a:p>
            <a:pPr lvl="1">
              <a:lnSpc>
                <a:spcPct val="80000"/>
              </a:lnSpc>
            </a:pPr>
            <a:r>
              <a:rPr lang="zh-CN" altLang="en-US" dirty="0" smtClean="0"/>
              <a:t>图形化模型  </a:t>
            </a:r>
          </a:p>
          <a:p>
            <a:pPr lvl="1">
              <a:lnSpc>
                <a:spcPct val="80000"/>
              </a:lnSpc>
            </a:pPr>
            <a:r>
              <a:rPr lang="zh-CN" altLang="en-US" dirty="0" smtClean="0"/>
              <a:t>形式化规格说明</a:t>
            </a:r>
          </a:p>
        </p:txBody>
      </p:sp>
      <p:sp>
        <p:nvSpPr>
          <p:cNvPr id="3891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2DE31A9-00E5-408B-8F10-011E8C3C951C}" type="slidenum">
              <a:rPr kumimoji="0" lang="en-US" altLang="zh-CN" sz="1400" smtClean="0"/>
              <a:pPr eaLnBrk="1" hangingPunct="1">
                <a:spcBef>
                  <a:spcPct val="0"/>
                </a:spcBef>
                <a:buClrTx/>
                <a:buSzTx/>
                <a:buFontTx/>
                <a:buNone/>
              </a:pPr>
              <a:t>41</a:t>
            </a:fld>
            <a:endParaRPr kumimoji="0" lang="en-US" altLang="zh-CN" sz="14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4"/>
          <p:cNvSpPr>
            <a:spLocks noGrp="1"/>
          </p:cNvSpPr>
          <p:nvPr>
            <p:ph type="title"/>
          </p:nvPr>
        </p:nvSpPr>
        <p:spPr/>
        <p:txBody>
          <a:bodyPr/>
          <a:lstStyle/>
          <a:p>
            <a:r>
              <a:rPr lang="zh-CN" altLang="en-US" b="1" smtClean="0"/>
              <a:t>软件需求规格说明书模板</a:t>
            </a:r>
            <a:endParaRPr lang="zh-CN" altLang="en-US" sz="3200" b="1" smtClean="0"/>
          </a:p>
        </p:txBody>
      </p:sp>
      <p:sp>
        <p:nvSpPr>
          <p:cNvPr id="39939"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BB6D377-029A-4AD9-802A-BF62433D0EF5}" type="slidenum">
              <a:rPr kumimoji="0" lang="en-US" altLang="zh-CN" sz="1400" smtClean="0"/>
              <a:pPr eaLnBrk="1" hangingPunct="1">
                <a:spcBef>
                  <a:spcPct val="0"/>
                </a:spcBef>
                <a:buClrTx/>
                <a:buSzTx/>
                <a:buFontTx/>
                <a:buNone/>
              </a:pPr>
              <a:t>42</a:t>
            </a:fld>
            <a:endParaRPr kumimoji="0" lang="en-US" altLang="zh-CN" sz="1400" smtClean="0"/>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28775"/>
            <a:ext cx="8510587"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p:cNvSpPr>
            <a:spLocks noGrp="1"/>
          </p:cNvSpPr>
          <p:nvPr>
            <p:ph type="title"/>
          </p:nvPr>
        </p:nvSpPr>
        <p:spPr/>
        <p:txBody>
          <a:bodyPr/>
          <a:lstStyle/>
          <a:p>
            <a:r>
              <a:rPr lang="zh-CN" altLang="en-US" b="1" smtClean="0"/>
              <a:t>编写需求规格的原则</a:t>
            </a:r>
          </a:p>
        </p:txBody>
      </p:sp>
      <p:sp>
        <p:nvSpPr>
          <p:cNvPr id="40963" name="Content Placeholder 5"/>
          <p:cNvSpPr>
            <a:spLocks noGrp="1"/>
          </p:cNvSpPr>
          <p:nvPr>
            <p:ph idx="1"/>
          </p:nvPr>
        </p:nvSpPr>
        <p:spPr/>
        <p:txBody>
          <a:bodyPr/>
          <a:lstStyle/>
          <a:p>
            <a:pPr>
              <a:lnSpc>
                <a:spcPct val="80000"/>
              </a:lnSpc>
            </a:pPr>
            <a:r>
              <a:rPr lang="zh-CN" altLang="en-US" dirty="0" smtClean="0"/>
              <a:t>保持语句和段落的简短</a:t>
            </a:r>
          </a:p>
          <a:p>
            <a:pPr>
              <a:lnSpc>
                <a:spcPct val="80000"/>
              </a:lnSpc>
            </a:pPr>
            <a:r>
              <a:rPr lang="zh-CN" altLang="en-US" dirty="0" smtClean="0"/>
              <a:t>编写具有正确的语法、拼写和标点的完整句子。</a:t>
            </a:r>
          </a:p>
          <a:p>
            <a:pPr>
              <a:lnSpc>
                <a:spcPct val="80000"/>
              </a:lnSpc>
            </a:pPr>
            <a:r>
              <a:rPr lang="zh-CN" altLang="en-US" dirty="0" smtClean="0"/>
              <a:t>使用术语与词汇表所定义的应该一致</a:t>
            </a:r>
          </a:p>
          <a:p>
            <a:pPr>
              <a:lnSpc>
                <a:spcPct val="80000"/>
              </a:lnSpc>
            </a:pPr>
            <a:r>
              <a:rPr lang="zh-CN" altLang="en-US" dirty="0" smtClean="0"/>
              <a:t>为了减少不确定性，必须避免模糊的、主观的术语</a:t>
            </a:r>
          </a:p>
          <a:p>
            <a:pPr>
              <a:lnSpc>
                <a:spcPct val="80000"/>
              </a:lnSpc>
            </a:pPr>
            <a:r>
              <a:rPr lang="zh-CN" altLang="en-US" dirty="0" smtClean="0"/>
              <a:t>避免使用比较性词汇</a:t>
            </a:r>
          </a:p>
          <a:p>
            <a:pPr>
              <a:lnSpc>
                <a:spcPct val="80000"/>
              </a:lnSpc>
            </a:pPr>
            <a:endParaRPr lang="en-US" altLang="zh-CN" sz="2400" dirty="0" smtClean="0"/>
          </a:p>
        </p:txBody>
      </p:sp>
      <p:sp>
        <p:nvSpPr>
          <p:cNvPr id="4096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E11F9E57-CFD9-4970-9E0A-D7EBB6F15FAA}" type="slidenum">
              <a:rPr kumimoji="0" lang="en-US" altLang="zh-CN" sz="1400" smtClean="0"/>
              <a:pPr eaLnBrk="1" hangingPunct="1">
                <a:spcBef>
                  <a:spcPct val="0"/>
                </a:spcBef>
                <a:buClrTx/>
                <a:buSzTx/>
                <a:buFontTx/>
                <a:buNone/>
              </a:pPr>
              <a:t>43</a:t>
            </a:fld>
            <a:endParaRPr kumimoji="0" lang="en-US" altLang="zh-CN" sz="1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4"/>
          <p:cNvSpPr>
            <a:spLocks noGrp="1"/>
          </p:cNvSpPr>
          <p:nvPr>
            <p:ph type="title"/>
          </p:nvPr>
        </p:nvSpPr>
        <p:spPr/>
        <p:txBody>
          <a:bodyPr/>
          <a:lstStyle/>
          <a:p>
            <a:r>
              <a:rPr lang="en-US" altLang="zh-CN" b="1" smtClean="0"/>
              <a:t>2.3 </a:t>
            </a:r>
            <a:r>
              <a:rPr lang="zh-CN" altLang="en-US" b="1" smtClean="0"/>
              <a:t>需求验证</a:t>
            </a:r>
          </a:p>
        </p:txBody>
      </p:sp>
      <p:sp>
        <p:nvSpPr>
          <p:cNvPr id="41987" name="Content Placeholder 5"/>
          <p:cNvSpPr>
            <a:spLocks noGrp="1"/>
          </p:cNvSpPr>
          <p:nvPr>
            <p:ph idx="1"/>
          </p:nvPr>
        </p:nvSpPr>
        <p:spPr/>
        <p:txBody>
          <a:bodyPr/>
          <a:lstStyle/>
          <a:p>
            <a:pPr>
              <a:lnSpc>
                <a:spcPct val="80000"/>
              </a:lnSpc>
            </a:pPr>
            <a:r>
              <a:rPr lang="zh-CN" altLang="en-US" sz="3600" dirty="0" smtClean="0"/>
              <a:t>需求验证是指开发方和客户方共同对</a:t>
            </a:r>
            <a:r>
              <a:rPr lang="en-US" altLang="zh-CN" sz="3600" dirty="0" smtClean="0"/>
              <a:t>《</a:t>
            </a:r>
            <a:r>
              <a:rPr lang="zh-CN" altLang="en-US" sz="3600" dirty="0" smtClean="0"/>
              <a:t>软件需求规格说明书</a:t>
            </a:r>
            <a:r>
              <a:rPr lang="en-US" altLang="zh-CN" sz="3600" dirty="0" smtClean="0"/>
              <a:t>》</a:t>
            </a:r>
            <a:r>
              <a:rPr lang="zh-CN" altLang="en-US" sz="3600" dirty="0" smtClean="0"/>
              <a:t>进行评审，双方对需求达成共识后作出承诺以建立需求基线。</a:t>
            </a:r>
            <a:endParaRPr lang="en-US" altLang="zh-CN" sz="3600" dirty="0" smtClean="0"/>
          </a:p>
          <a:p>
            <a:pPr>
              <a:lnSpc>
                <a:spcPct val="80000"/>
              </a:lnSpc>
            </a:pPr>
            <a:r>
              <a:rPr lang="zh-CN" altLang="en-US" sz="3600" dirty="0" smtClean="0"/>
              <a:t>需求验证的必要性</a:t>
            </a:r>
            <a:endParaRPr lang="en-US" altLang="zh-CN" sz="3600" dirty="0" smtClean="0"/>
          </a:p>
          <a:p>
            <a:pPr lvl="1">
              <a:lnSpc>
                <a:spcPct val="80000"/>
              </a:lnSpc>
            </a:pPr>
            <a:r>
              <a:rPr lang="zh-CN" altLang="en-US" sz="3200" dirty="0" smtClean="0"/>
              <a:t>需求是软件开发的第一阶段</a:t>
            </a:r>
            <a:endParaRPr lang="en-US" altLang="zh-CN" sz="3200" dirty="0" smtClean="0"/>
          </a:p>
          <a:p>
            <a:pPr lvl="1">
              <a:lnSpc>
                <a:spcPct val="80000"/>
              </a:lnSpc>
            </a:pPr>
            <a:r>
              <a:rPr lang="zh-CN" altLang="en-US" sz="3200" dirty="0" smtClean="0"/>
              <a:t>需求的可变性</a:t>
            </a:r>
            <a:endParaRPr lang="en-US" altLang="zh-CN" sz="3200" dirty="0" smtClean="0"/>
          </a:p>
          <a:p>
            <a:pPr>
              <a:lnSpc>
                <a:spcPct val="80000"/>
              </a:lnSpc>
            </a:pPr>
            <a:endParaRPr lang="en-US" altLang="zh-CN" sz="2400" dirty="0" smtClean="0"/>
          </a:p>
        </p:txBody>
      </p:sp>
      <p:sp>
        <p:nvSpPr>
          <p:cNvPr id="4198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0B7119C-3949-4B7C-B72A-E5DC3D9E7596}" type="slidenum">
              <a:rPr kumimoji="0" lang="en-US" altLang="zh-CN" sz="1400" smtClean="0"/>
              <a:pPr eaLnBrk="1" hangingPunct="1">
                <a:spcBef>
                  <a:spcPct val="0"/>
                </a:spcBef>
                <a:buClrTx/>
                <a:buSzTx/>
                <a:buFontTx/>
                <a:buNone/>
              </a:pPr>
              <a:t>44</a:t>
            </a:fld>
            <a:endParaRPr kumimoji="0" lang="en-US" altLang="zh-CN" sz="14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p:cNvSpPr>
            <a:spLocks noGrp="1"/>
          </p:cNvSpPr>
          <p:nvPr>
            <p:ph type="title"/>
          </p:nvPr>
        </p:nvSpPr>
        <p:spPr/>
        <p:txBody>
          <a:bodyPr/>
          <a:lstStyle/>
          <a:p>
            <a:r>
              <a:rPr lang="zh-CN" altLang="en-US" b="1" dirty="0" smtClean="0"/>
              <a:t>需求验证内容</a:t>
            </a:r>
          </a:p>
        </p:txBody>
      </p:sp>
      <p:sp>
        <p:nvSpPr>
          <p:cNvPr id="43011" name="Content Placeholder 5"/>
          <p:cNvSpPr>
            <a:spLocks noGrp="1"/>
          </p:cNvSpPr>
          <p:nvPr>
            <p:ph idx="1"/>
          </p:nvPr>
        </p:nvSpPr>
        <p:spPr/>
        <p:txBody>
          <a:bodyPr/>
          <a:lstStyle/>
          <a:p>
            <a:pPr>
              <a:lnSpc>
                <a:spcPct val="80000"/>
              </a:lnSpc>
            </a:pPr>
            <a:r>
              <a:rPr lang="zh-CN" altLang="en-US" dirty="0" smtClean="0">
                <a:solidFill>
                  <a:srgbClr val="FF0000"/>
                </a:solidFill>
              </a:rPr>
              <a:t>有效性检查</a:t>
            </a:r>
            <a:r>
              <a:rPr lang="en-US" altLang="zh-CN" dirty="0"/>
              <a:t>——</a:t>
            </a:r>
            <a:r>
              <a:rPr lang="zh-CN" altLang="en-US" dirty="0" smtClean="0"/>
              <a:t>指</a:t>
            </a:r>
            <a:r>
              <a:rPr lang="zh-CN" altLang="en-US" dirty="0" smtClean="0"/>
              <a:t>功能需求是否符合用户所提出的需求</a:t>
            </a:r>
          </a:p>
          <a:p>
            <a:pPr>
              <a:lnSpc>
                <a:spcPct val="80000"/>
              </a:lnSpc>
            </a:pPr>
            <a:r>
              <a:rPr lang="zh-CN" altLang="en-US" dirty="0" smtClean="0">
                <a:solidFill>
                  <a:srgbClr val="FF0000"/>
                </a:solidFill>
              </a:rPr>
              <a:t>一致性检查</a:t>
            </a:r>
            <a:r>
              <a:rPr lang="en-US" altLang="zh-CN" dirty="0"/>
              <a:t>——</a:t>
            </a:r>
            <a:r>
              <a:rPr lang="zh-CN" altLang="en-US" dirty="0" smtClean="0"/>
              <a:t>系统功能</a:t>
            </a:r>
            <a:r>
              <a:rPr lang="zh-CN" altLang="en-US" dirty="0" smtClean="0"/>
              <a:t>描述和约束是否一致</a:t>
            </a:r>
          </a:p>
          <a:p>
            <a:pPr>
              <a:lnSpc>
                <a:spcPct val="80000"/>
              </a:lnSpc>
            </a:pPr>
            <a:r>
              <a:rPr lang="zh-CN" altLang="en-US" dirty="0" smtClean="0">
                <a:solidFill>
                  <a:srgbClr val="FF0000"/>
                </a:solidFill>
              </a:rPr>
              <a:t>完备性检查</a:t>
            </a:r>
            <a:r>
              <a:rPr lang="en-US" altLang="zh-CN" dirty="0"/>
              <a:t>——</a:t>
            </a:r>
            <a:r>
              <a:rPr lang="zh-CN" altLang="en-US" dirty="0" smtClean="0"/>
              <a:t>是否</a:t>
            </a:r>
            <a:r>
              <a:rPr lang="zh-CN" altLang="en-US" dirty="0" smtClean="0"/>
              <a:t>包含所有用户的需求和约束</a:t>
            </a:r>
          </a:p>
          <a:p>
            <a:pPr>
              <a:lnSpc>
                <a:spcPct val="80000"/>
              </a:lnSpc>
            </a:pPr>
            <a:r>
              <a:rPr lang="zh-CN" altLang="en-US" dirty="0" smtClean="0">
                <a:solidFill>
                  <a:srgbClr val="FF0000"/>
                </a:solidFill>
              </a:rPr>
              <a:t>可检验性检查</a:t>
            </a:r>
            <a:r>
              <a:rPr lang="en-US" altLang="zh-CN" dirty="0"/>
              <a:t>——</a:t>
            </a:r>
            <a:r>
              <a:rPr lang="zh-CN" altLang="en-US" dirty="0" smtClean="0"/>
              <a:t>能否</a:t>
            </a:r>
            <a:r>
              <a:rPr lang="zh-CN" altLang="en-US" dirty="0" smtClean="0"/>
              <a:t>设计出一组验证的方法，确定检查的标准</a:t>
            </a:r>
          </a:p>
          <a:p>
            <a:pPr>
              <a:lnSpc>
                <a:spcPct val="80000"/>
              </a:lnSpc>
            </a:pPr>
            <a:endParaRPr lang="en-US" altLang="zh-CN" sz="2400" dirty="0" smtClean="0"/>
          </a:p>
        </p:txBody>
      </p:sp>
      <p:sp>
        <p:nvSpPr>
          <p:cNvPr id="4301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1EAA403-A5E3-4870-A379-EC2221B18463}" type="slidenum">
              <a:rPr kumimoji="0" lang="en-US" altLang="zh-CN" sz="1400" smtClean="0"/>
              <a:pPr eaLnBrk="1" hangingPunct="1">
                <a:spcBef>
                  <a:spcPct val="0"/>
                </a:spcBef>
                <a:buClrTx/>
                <a:buSzTx/>
                <a:buFontTx/>
                <a:buNone/>
              </a:pPr>
              <a:t>45</a:t>
            </a:fld>
            <a:endParaRPr kumimoji="0" lang="en-US" altLang="zh-CN" sz="14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4"/>
          <p:cNvSpPr>
            <a:spLocks noGrp="1"/>
          </p:cNvSpPr>
          <p:nvPr>
            <p:ph type="title"/>
          </p:nvPr>
        </p:nvSpPr>
        <p:spPr/>
        <p:txBody>
          <a:bodyPr/>
          <a:lstStyle/>
          <a:p>
            <a:r>
              <a:rPr lang="zh-CN" altLang="en-US" b="1" smtClean="0"/>
              <a:t>需求验证方法</a:t>
            </a:r>
          </a:p>
        </p:txBody>
      </p:sp>
      <p:sp>
        <p:nvSpPr>
          <p:cNvPr id="44035" name="Content Placeholder 5"/>
          <p:cNvSpPr>
            <a:spLocks noGrp="1"/>
          </p:cNvSpPr>
          <p:nvPr>
            <p:ph idx="1"/>
          </p:nvPr>
        </p:nvSpPr>
        <p:spPr/>
        <p:txBody>
          <a:bodyPr/>
          <a:lstStyle/>
          <a:p>
            <a:pPr>
              <a:lnSpc>
                <a:spcPct val="80000"/>
              </a:lnSpc>
            </a:pPr>
            <a:r>
              <a:rPr lang="zh-CN" altLang="en-US" sz="2400" dirty="0" smtClean="0"/>
              <a:t>需求评审</a:t>
            </a:r>
            <a:endParaRPr lang="en-US" altLang="zh-CN" sz="2400" dirty="0" smtClean="0"/>
          </a:p>
          <a:p>
            <a:pPr lvl="1">
              <a:lnSpc>
                <a:spcPct val="80000"/>
              </a:lnSpc>
            </a:pPr>
            <a:r>
              <a:rPr lang="zh-CN" altLang="en-US" sz="2000" dirty="0" smtClean="0"/>
              <a:t>需求评审的目的，是在软件项目初期发现那些潜在的缺陷或错误，避免这些错误和缺陷遗漏到项目的后续阶段。</a:t>
            </a:r>
            <a:endParaRPr lang="en-US" altLang="zh-CN" sz="2000" dirty="0" smtClean="0"/>
          </a:p>
          <a:p>
            <a:pPr>
              <a:lnSpc>
                <a:spcPct val="80000"/>
              </a:lnSpc>
            </a:pPr>
            <a:r>
              <a:rPr lang="zh-CN" altLang="en-US" sz="2400" dirty="0" smtClean="0"/>
              <a:t>评审进入标准</a:t>
            </a:r>
            <a:endParaRPr lang="en-US" altLang="zh-CN" sz="2400" dirty="0" smtClean="0"/>
          </a:p>
          <a:p>
            <a:pPr lvl="1">
              <a:lnSpc>
                <a:spcPct val="80000"/>
              </a:lnSpc>
            </a:pPr>
            <a:r>
              <a:rPr lang="zh-CN" altLang="en-US" sz="2000" dirty="0" smtClean="0"/>
              <a:t>文档符合模板规范</a:t>
            </a:r>
          </a:p>
          <a:p>
            <a:pPr lvl="1">
              <a:lnSpc>
                <a:spcPct val="80000"/>
              </a:lnSpc>
            </a:pPr>
            <a:r>
              <a:rPr lang="zh-CN" altLang="en-US" sz="2000" dirty="0" smtClean="0"/>
              <a:t>文档已经做过拼写检查和语法检查</a:t>
            </a:r>
          </a:p>
          <a:p>
            <a:pPr lvl="1">
              <a:lnSpc>
                <a:spcPct val="80000"/>
              </a:lnSpc>
            </a:pPr>
            <a:r>
              <a:rPr lang="zh-CN" altLang="en-US" sz="2000" dirty="0" smtClean="0"/>
              <a:t>已经检查了文档在版面安排上所存在的错误</a:t>
            </a:r>
          </a:p>
          <a:p>
            <a:pPr lvl="1">
              <a:lnSpc>
                <a:spcPct val="80000"/>
              </a:lnSpc>
            </a:pPr>
            <a:r>
              <a:rPr lang="zh-CN" altLang="en-US" sz="2000" dirty="0" smtClean="0"/>
              <a:t>审查员已经获得所需要的文档</a:t>
            </a:r>
          </a:p>
          <a:p>
            <a:pPr lvl="1">
              <a:lnSpc>
                <a:spcPct val="80000"/>
              </a:lnSpc>
            </a:pPr>
            <a:r>
              <a:rPr lang="zh-CN" altLang="en-US" sz="2000" dirty="0" smtClean="0"/>
              <a:t>在文档中打印了行号以方便在审查中对特定位置的查阅</a:t>
            </a:r>
          </a:p>
          <a:p>
            <a:pPr lvl="1">
              <a:lnSpc>
                <a:spcPct val="80000"/>
              </a:lnSpc>
            </a:pPr>
            <a:r>
              <a:rPr lang="zh-CN" altLang="en-US" sz="2000" dirty="0" smtClean="0"/>
              <a:t>所有未解决的问题都被标记为</a:t>
            </a:r>
            <a:r>
              <a:rPr lang="en-US" altLang="zh-CN" sz="2000" dirty="0" smtClean="0"/>
              <a:t>TBD</a:t>
            </a:r>
          </a:p>
          <a:p>
            <a:pPr lvl="1">
              <a:lnSpc>
                <a:spcPct val="80000"/>
              </a:lnSpc>
            </a:pPr>
            <a:r>
              <a:rPr lang="zh-CN" altLang="en-US" sz="2000" dirty="0" smtClean="0"/>
              <a:t>包括了文档中使用到的术语词汇表</a:t>
            </a:r>
          </a:p>
          <a:p>
            <a:pPr lvl="1">
              <a:lnSpc>
                <a:spcPct val="80000"/>
              </a:lnSpc>
            </a:pPr>
            <a:endParaRPr lang="en-US" altLang="zh-CN" sz="2000" dirty="0" smtClean="0"/>
          </a:p>
        </p:txBody>
      </p:sp>
      <p:sp>
        <p:nvSpPr>
          <p:cNvPr id="4403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9C389FB1-12A8-4D96-95EE-EF82BC315811}" type="slidenum">
              <a:rPr kumimoji="0" lang="en-US" altLang="zh-CN" sz="1400" smtClean="0"/>
              <a:pPr eaLnBrk="1" hangingPunct="1">
                <a:spcBef>
                  <a:spcPct val="0"/>
                </a:spcBef>
                <a:buClrTx/>
                <a:buSzTx/>
                <a:buFontTx/>
                <a:buNone/>
              </a:pPr>
              <a:t>46</a:t>
            </a:fld>
            <a:endParaRPr kumimoji="0" lang="en-US" altLang="zh-CN" sz="1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p:txBody>
          <a:bodyPr/>
          <a:lstStyle/>
          <a:p>
            <a:r>
              <a:rPr lang="zh-CN" altLang="en-US" b="1" smtClean="0"/>
              <a:t>需求验证方法</a:t>
            </a:r>
          </a:p>
        </p:txBody>
      </p:sp>
      <p:sp>
        <p:nvSpPr>
          <p:cNvPr id="45059" name="Content Placeholder 5"/>
          <p:cNvSpPr>
            <a:spLocks noGrp="1"/>
          </p:cNvSpPr>
          <p:nvPr>
            <p:ph idx="1"/>
          </p:nvPr>
        </p:nvSpPr>
        <p:spPr/>
        <p:txBody>
          <a:bodyPr/>
          <a:lstStyle/>
          <a:p>
            <a:pPr>
              <a:lnSpc>
                <a:spcPct val="80000"/>
              </a:lnSpc>
            </a:pPr>
            <a:r>
              <a:rPr lang="zh-CN" altLang="en-US" sz="2800" dirty="0" smtClean="0"/>
              <a:t>评审退出标准</a:t>
            </a:r>
            <a:endParaRPr lang="en-US" altLang="zh-CN" sz="2800" dirty="0" smtClean="0"/>
          </a:p>
          <a:p>
            <a:pPr lvl="1">
              <a:lnSpc>
                <a:spcPct val="80000"/>
              </a:lnSpc>
            </a:pPr>
            <a:r>
              <a:rPr lang="zh-CN" altLang="en-US" sz="2400" dirty="0" smtClean="0"/>
              <a:t>已经明确阐述了审查员提出的所有问题</a:t>
            </a:r>
          </a:p>
          <a:p>
            <a:pPr lvl="1">
              <a:lnSpc>
                <a:spcPct val="80000"/>
              </a:lnSpc>
            </a:pPr>
            <a:r>
              <a:rPr lang="zh-CN" altLang="en-US" sz="2400" dirty="0" smtClean="0"/>
              <a:t>已经正确修改了文档</a:t>
            </a:r>
          </a:p>
          <a:p>
            <a:pPr lvl="1">
              <a:lnSpc>
                <a:spcPct val="80000"/>
              </a:lnSpc>
            </a:pPr>
            <a:r>
              <a:rPr lang="zh-CN" altLang="en-US" sz="2400" dirty="0" smtClean="0"/>
              <a:t>修订过的文档已经进行了拼写检查和语法检查</a:t>
            </a:r>
          </a:p>
          <a:p>
            <a:pPr lvl="1">
              <a:lnSpc>
                <a:spcPct val="80000"/>
              </a:lnSpc>
            </a:pPr>
            <a:r>
              <a:rPr lang="zh-CN" altLang="en-US" sz="2400" dirty="0" smtClean="0"/>
              <a:t>所有</a:t>
            </a:r>
            <a:r>
              <a:rPr lang="en-US" altLang="zh-CN" sz="2400" dirty="0" smtClean="0"/>
              <a:t>TBD</a:t>
            </a:r>
            <a:r>
              <a:rPr lang="zh-CN" altLang="en-US" sz="2400" dirty="0" smtClean="0"/>
              <a:t>的问题已经全部解决，或者已经记录下每个待确定问题的解决过程，目标日期和提出问题的人</a:t>
            </a:r>
          </a:p>
          <a:p>
            <a:pPr lvl="1">
              <a:lnSpc>
                <a:spcPct val="80000"/>
              </a:lnSpc>
            </a:pPr>
            <a:r>
              <a:rPr lang="zh-CN" altLang="en-US" sz="2400" dirty="0" smtClean="0"/>
              <a:t>文档已经登记入项目的配置管理系统</a:t>
            </a:r>
          </a:p>
          <a:p>
            <a:pPr lvl="1">
              <a:lnSpc>
                <a:spcPct val="80000"/>
              </a:lnSpc>
            </a:pPr>
            <a:endParaRPr lang="en-US" altLang="zh-CN" sz="2000" dirty="0" smtClean="0"/>
          </a:p>
        </p:txBody>
      </p:sp>
      <p:sp>
        <p:nvSpPr>
          <p:cNvPr id="4506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060386A5-9501-45CE-B84B-72CE42EF0B98}" type="slidenum">
              <a:rPr kumimoji="0" lang="en-US" altLang="zh-CN" sz="1400" smtClean="0"/>
              <a:pPr eaLnBrk="1" hangingPunct="1">
                <a:spcBef>
                  <a:spcPct val="0"/>
                </a:spcBef>
                <a:buClrTx/>
                <a:buSzTx/>
                <a:buFontTx/>
                <a:buNone/>
              </a:pPr>
              <a:t>47</a:t>
            </a:fld>
            <a:endParaRPr kumimoji="0" lang="en-US" altLang="zh-CN" sz="1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p:txBody>
          <a:bodyPr/>
          <a:lstStyle/>
          <a:p>
            <a:r>
              <a:rPr lang="en-US" altLang="zh-CN" b="1" smtClean="0"/>
              <a:t>2.4 </a:t>
            </a:r>
            <a:r>
              <a:rPr lang="zh-CN" altLang="en-US" b="1" smtClean="0"/>
              <a:t>需求管理</a:t>
            </a:r>
          </a:p>
        </p:txBody>
      </p:sp>
      <p:sp>
        <p:nvSpPr>
          <p:cNvPr id="46083" name="Content Placeholder 5"/>
          <p:cNvSpPr>
            <a:spLocks noGrp="1"/>
          </p:cNvSpPr>
          <p:nvPr>
            <p:ph idx="1"/>
          </p:nvPr>
        </p:nvSpPr>
        <p:spPr/>
        <p:txBody>
          <a:bodyPr/>
          <a:lstStyle/>
          <a:p>
            <a:pPr>
              <a:lnSpc>
                <a:spcPct val="80000"/>
              </a:lnSpc>
            </a:pPr>
            <a:r>
              <a:rPr lang="zh-CN" altLang="en-US" sz="2800" smtClean="0"/>
              <a:t>需求管理包括在项目开发过程中维护需求约定的完整性、准确性以及保持需求约定是最新约定的所有活动。</a:t>
            </a:r>
            <a:endParaRPr lang="en-US" altLang="zh-CN" sz="2800" smtClean="0"/>
          </a:p>
          <a:p>
            <a:pPr>
              <a:lnSpc>
                <a:spcPct val="80000"/>
              </a:lnSpc>
            </a:pPr>
            <a:endParaRPr lang="zh-CN" altLang="en-US" sz="2400" smtClean="0"/>
          </a:p>
          <a:p>
            <a:pPr lvl="1">
              <a:lnSpc>
                <a:spcPct val="80000"/>
              </a:lnSpc>
            </a:pPr>
            <a:endParaRPr lang="en-US" altLang="zh-CN" sz="2000" smtClean="0"/>
          </a:p>
        </p:txBody>
      </p:sp>
      <p:sp>
        <p:nvSpPr>
          <p:cNvPr id="4608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B243C31-8323-4283-A440-35E064BE2B0C}" type="slidenum">
              <a:rPr kumimoji="0" lang="en-US" altLang="zh-CN" sz="1400" smtClean="0"/>
              <a:pPr eaLnBrk="1" hangingPunct="1">
                <a:spcBef>
                  <a:spcPct val="0"/>
                </a:spcBef>
                <a:buClrTx/>
                <a:buSzTx/>
                <a:buFontTx/>
                <a:buNone/>
              </a:pPr>
              <a:t>48</a:t>
            </a:fld>
            <a:endParaRPr kumimoji="0" lang="en-US" altLang="zh-CN" sz="1400" smtClean="0"/>
          </a:p>
        </p:txBody>
      </p:sp>
      <p:pic>
        <p:nvPicPr>
          <p:cNvPr id="46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208338"/>
            <a:ext cx="6837363"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zh-CN" altLang="en-US" b="1" smtClean="0"/>
              <a:t>需求管理</a:t>
            </a:r>
          </a:p>
        </p:txBody>
      </p:sp>
      <p:sp>
        <p:nvSpPr>
          <p:cNvPr id="47107" name="Content Placeholder 5"/>
          <p:cNvSpPr>
            <a:spLocks noGrp="1"/>
          </p:cNvSpPr>
          <p:nvPr>
            <p:ph idx="1"/>
          </p:nvPr>
        </p:nvSpPr>
        <p:spPr/>
        <p:txBody>
          <a:bodyPr/>
          <a:lstStyle/>
          <a:p>
            <a:pPr>
              <a:lnSpc>
                <a:spcPct val="80000"/>
              </a:lnSpc>
            </a:pPr>
            <a:r>
              <a:rPr lang="zh-CN" altLang="en-US" sz="2800" dirty="0" smtClean="0"/>
              <a:t>变更控制</a:t>
            </a:r>
            <a:endParaRPr lang="en-US" altLang="zh-CN" sz="2800" dirty="0" smtClean="0"/>
          </a:p>
          <a:p>
            <a:pPr lvl="1">
              <a:lnSpc>
                <a:spcPct val="80000"/>
              </a:lnSpc>
            </a:pPr>
            <a:r>
              <a:rPr lang="zh-CN" altLang="en-US" sz="2400" dirty="0" smtClean="0"/>
              <a:t>控制项目范围的扩展</a:t>
            </a:r>
          </a:p>
          <a:p>
            <a:pPr lvl="1">
              <a:lnSpc>
                <a:spcPct val="80000"/>
              </a:lnSpc>
            </a:pPr>
            <a:r>
              <a:rPr lang="zh-CN" altLang="en-US" sz="2400" dirty="0" smtClean="0"/>
              <a:t>必须遵循一个过程</a:t>
            </a:r>
            <a:endParaRPr lang="en-US" altLang="zh-CN" sz="2400" dirty="0" smtClean="0"/>
          </a:p>
          <a:p>
            <a:pPr>
              <a:lnSpc>
                <a:spcPct val="80000"/>
              </a:lnSpc>
            </a:pPr>
            <a:r>
              <a:rPr lang="zh-CN" altLang="en-US" sz="2800" dirty="0" smtClean="0"/>
              <a:t>需求跟踪</a:t>
            </a:r>
            <a:endParaRPr lang="en-US" altLang="zh-CN" sz="2800" dirty="0" smtClean="0"/>
          </a:p>
          <a:p>
            <a:pPr lvl="1">
              <a:lnSpc>
                <a:spcPct val="80000"/>
              </a:lnSpc>
            </a:pPr>
            <a:r>
              <a:rPr lang="zh-CN" altLang="en-US" sz="2400" dirty="0" smtClean="0"/>
              <a:t>需求跟踪的目的是建立与维护“需求－设计－编程－测试”之间的一致性，确保所有的工作成果符合用户需求。</a:t>
            </a:r>
            <a:endParaRPr lang="en-US" altLang="zh-CN" sz="2400" dirty="0" smtClean="0"/>
          </a:p>
          <a:p>
            <a:pPr lvl="1">
              <a:lnSpc>
                <a:spcPct val="80000"/>
              </a:lnSpc>
            </a:pPr>
            <a:r>
              <a:rPr lang="zh-CN" altLang="en-US" sz="2400" dirty="0" smtClean="0"/>
              <a:t>正向跟踪。检查</a:t>
            </a:r>
            <a:r>
              <a:rPr lang="en-US" altLang="zh-CN" sz="2400" dirty="0" smtClean="0"/>
              <a:t>SRS</a:t>
            </a:r>
            <a:r>
              <a:rPr lang="zh-CN" altLang="en-US" sz="2400" dirty="0" smtClean="0"/>
              <a:t>中的每个需求是否都能在后继工作成果中找到对应点。</a:t>
            </a:r>
            <a:endParaRPr lang="en-US" altLang="zh-CN" sz="2400" dirty="0" smtClean="0"/>
          </a:p>
          <a:p>
            <a:pPr lvl="1">
              <a:lnSpc>
                <a:spcPct val="80000"/>
              </a:lnSpc>
            </a:pPr>
            <a:r>
              <a:rPr lang="zh-CN" altLang="en-US" sz="2400" dirty="0" smtClean="0"/>
              <a:t>逆向跟踪。检查设计文档、代码、测试用例等工作成果是否都能在</a:t>
            </a:r>
            <a:r>
              <a:rPr lang="en-US" altLang="zh-CN" sz="2400" dirty="0" smtClean="0"/>
              <a:t>SRS</a:t>
            </a:r>
            <a:r>
              <a:rPr lang="zh-CN" altLang="en-US" sz="2400" dirty="0" smtClean="0"/>
              <a:t>中找到出处。</a:t>
            </a:r>
            <a:endParaRPr lang="en-US" altLang="zh-CN" sz="2400" dirty="0" smtClean="0"/>
          </a:p>
        </p:txBody>
      </p:sp>
      <p:sp>
        <p:nvSpPr>
          <p:cNvPr id="4710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E8F68AE-D85F-49BC-A773-A541386101C5}" type="slidenum">
              <a:rPr kumimoji="0" lang="en-US" altLang="zh-CN" sz="1400" smtClean="0"/>
              <a:pPr eaLnBrk="1" hangingPunct="1">
                <a:spcBef>
                  <a:spcPct val="0"/>
                </a:spcBef>
                <a:buClrTx/>
                <a:buSzTx/>
                <a:buFontTx/>
                <a:buNone/>
              </a:pPr>
              <a:t>49</a:t>
            </a:fld>
            <a:endParaRPr kumimoji="0" lang="en-US" altLang="zh-CN" sz="14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4"/>
          <p:cNvSpPr>
            <a:spLocks noGrp="1"/>
          </p:cNvSpPr>
          <p:nvPr>
            <p:ph type="title"/>
          </p:nvPr>
        </p:nvSpPr>
        <p:spPr/>
        <p:txBody>
          <a:bodyPr/>
          <a:lstStyle/>
          <a:p>
            <a:r>
              <a:rPr lang="zh-CN" altLang="en-US" b="1" smtClean="0"/>
              <a:t>软件需求重要性</a:t>
            </a:r>
            <a:endParaRPr lang="en-GB" altLang="en-US" b="1" smtClean="0"/>
          </a:p>
        </p:txBody>
      </p:sp>
      <p:sp>
        <p:nvSpPr>
          <p:cNvPr id="717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BF09B70-7533-4622-857E-0F202B8B5E42}" type="slidenum">
              <a:rPr kumimoji="0" lang="en-US" altLang="zh-CN" sz="1400" smtClean="0"/>
              <a:pPr eaLnBrk="1" hangingPunct="1">
                <a:spcBef>
                  <a:spcPct val="0"/>
                </a:spcBef>
                <a:buClrTx/>
                <a:buSzTx/>
                <a:buFontTx/>
                <a:buNone/>
              </a:pPr>
              <a:t>5</a:t>
            </a:fld>
            <a:endParaRPr kumimoji="0" lang="en-US" altLang="zh-CN" sz="1400" smtClean="0"/>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2060575"/>
            <a:ext cx="8467725"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4"/>
          <p:cNvSpPr>
            <a:spLocks noGrp="1"/>
          </p:cNvSpPr>
          <p:nvPr>
            <p:ph type="title"/>
          </p:nvPr>
        </p:nvSpPr>
        <p:spPr/>
        <p:txBody>
          <a:bodyPr/>
          <a:lstStyle/>
          <a:p>
            <a:r>
              <a:rPr lang="zh-CN" altLang="en-US" b="1" smtClean="0"/>
              <a:t>小结</a:t>
            </a:r>
          </a:p>
        </p:txBody>
      </p:sp>
      <p:sp>
        <p:nvSpPr>
          <p:cNvPr id="48131" name="Content Placeholder 5"/>
          <p:cNvSpPr>
            <a:spLocks noGrp="1"/>
          </p:cNvSpPr>
          <p:nvPr>
            <p:ph idx="1"/>
          </p:nvPr>
        </p:nvSpPr>
        <p:spPr/>
        <p:txBody>
          <a:bodyPr/>
          <a:lstStyle/>
          <a:p>
            <a:pPr>
              <a:lnSpc>
                <a:spcPct val="80000"/>
              </a:lnSpc>
            </a:pPr>
            <a:r>
              <a:rPr lang="zh-CN" altLang="en-US" smtClean="0"/>
              <a:t>需求的定义及分类</a:t>
            </a:r>
            <a:endParaRPr lang="en-US" altLang="zh-CN" smtClean="0"/>
          </a:p>
          <a:p>
            <a:pPr>
              <a:lnSpc>
                <a:spcPct val="80000"/>
              </a:lnSpc>
            </a:pPr>
            <a:r>
              <a:rPr lang="zh-CN" altLang="en-US" smtClean="0"/>
              <a:t>需求开发</a:t>
            </a:r>
            <a:endParaRPr lang="en-US" altLang="zh-CN" smtClean="0"/>
          </a:p>
          <a:p>
            <a:pPr lvl="1">
              <a:lnSpc>
                <a:spcPct val="80000"/>
              </a:lnSpc>
            </a:pPr>
            <a:r>
              <a:rPr lang="zh-CN" altLang="en-US" smtClean="0"/>
              <a:t>需求获取</a:t>
            </a:r>
            <a:endParaRPr lang="en-US" altLang="zh-CN" smtClean="0"/>
          </a:p>
          <a:p>
            <a:pPr lvl="1">
              <a:lnSpc>
                <a:spcPct val="80000"/>
              </a:lnSpc>
            </a:pPr>
            <a:r>
              <a:rPr lang="zh-CN" altLang="en-US" smtClean="0"/>
              <a:t>需求分析</a:t>
            </a:r>
            <a:endParaRPr lang="en-US" altLang="zh-CN" smtClean="0"/>
          </a:p>
          <a:p>
            <a:pPr lvl="1">
              <a:lnSpc>
                <a:spcPct val="80000"/>
              </a:lnSpc>
            </a:pPr>
            <a:r>
              <a:rPr lang="zh-CN" altLang="en-US" smtClean="0"/>
              <a:t>需求定义</a:t>
            </a:r>
            <a:endParaRPr lang="en-US" altLang="zh-CN" smtClean="0"/>
          </a:p>
          <a:p>
            <a:pPr>
              <a:lnSpc>
                <a:spcPct val="80000"/>
              </a:lnSpc>
            </a:pPr>
            <a:r>
              <a:rPr lang="zh-CN" altLang="en-US" smtClean="0"/>
              <a:t>需求管理</a:t>
            </a:r>
            <a:endParaRPr lang="en-US" altLang="zh-CN" smtClean="0"/>
          </a:p>
          <a:p>
            <a:pPr lvl="1">
              <a:lnSpc>
                <a:spcPct val="80000"/>
              </a:lnSpc>
            </a:pPr>
            <a:r>
              <a:rPr lang="zh-CN" altLang="en-US" smtClean="0"/>
              <a:t>需求确认</a:t>
            </a:r>
            <a:endParaRPr lang="en-US" altLang="zh-CN" smtClean="0"/>
          </a:p>
          <a:p>
            <a:pPr lvl="1">
              <a:lnSpc>
                <a:spcPct val="80000"/>
              </a:lnSpc>
            </a:pPr>
            <a:r>
              <a:rPr lang="zh-CN" altLang="en-US" smtClean="0"/>
              <a:t>需求跟踪</a:t>
            </a:r>
            <a:endParaRPr lang="en-US" altLang="zh-CN" smtClean="0"/>
          </a:p>
          <a:p>
            <a:pPr lvl="1">
              <a:lnSpc>
                <a:spcPct val="80000"/>
              </a:lnSpc>
            </a:pPr>
            <a:r>
              <a:rPr lang="zh-CN" altLang="en-US" smtClean="0"/>
              <a:t>需求变更控制</a:t>
            </a:r>
            <a:endParaRPr lang="en-US" altLang="zh-CN" smtClean="0"/>
          </a:p>
          <a:p>
            <a:pPr lvl="1">
              <a:lnSpc>
                <a:spcPct val="80000"/>
              </a:lnSpc>
            </a:pPr>
            <a:endParaRPr lang="en-US" altLang="zh-CN" sz="2400" smtClean="0"/>
          </a:p>
        </p:txBody>
      </p:sp>
      <p:sp>
        <p:nvSpPr>
          <p:cNvPr id="4813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8967EFC2-3618-4FA2-BE29-82440FEBF3ED}" type="slidenum">
              <a:rPr kumimoji="0" lang="en-US" altLang="zh-CN" sz="1400" smtClean="0"/>
              <a:pPr eaLnBrk="1" hangingPunct="1">
                <a:spcBef>
                  <a:spcPct val="0"/>
                </a:spcBef>
                <a:buClrTx/>
                <a:buSzTx/>
                <a:buFontTx/>
                <a:buNone/>
              </a:pPr>
              <a:t>50</a:t>
            </a:fld>
            <a:endParaRPr kumimoji="0" lang="en-US" altLang="zh-CN" sz="14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4"/>
          <p:cNvSpPr>
            <a:spLocks noGrp="1"/>
          </p:cNvSpPr>
          <p:nvPr>
            <p:ph type="title"/>
          </p:nvPr>
        </p:nvSpPr>
        <p:spPr/>
        <p:txBody>
          <a:bodyPr/>
          <a:lstStyle/>
          <a:p>
            <a:r>
              <a:rPr lang="en-US" altLang="zh-CN" b="1" smtClean="0"/>
              <a:t>3. </a:t>
            </a:r>
            <a:r>
              <a:rPr lang="zh-CN" altLang="en-US" b="1" smtClean="0"/>
              <a:t>需求分析案例</a:t>
            </a:r>
          </a:p>
        </p:txBody>
      </p:sp>
      <p:sp>
        <p:nvSpPr>
          <p:cNvPr id="49155" name="Content Placeholder 5"/>
          <p:cNvSpPr>
            <a:spLocks noGrp="1"/>
          </p:cNvSpPr>
          <p:nvPr>
            <p:ph idx="1"/>
          </p:nvPr>
        </p:nvSpPr>
        <p:spPr/>
        <p:txBody>
          <a:bodyPr/>
          <a:lstStyle/>
          <a:p>
            <a:pPr>
              <a:lnSpc>
                <a:spcPct val="80000"/>
              </a:lnSpc>
            </a:pPr>
            <a:r>
              <a:rPr lang="zh-CN" altLang="en-US" sz="2800" dirty="0" smtClean="0"/>
              <a:t>结构化分析</a:t>
            </a:r>
            <a:endParaRPr lang="en-US" altLang="zh-CN" sz="2800" dirty="0" smtClean="0"/>
          </a:p>
          <a:p>
            <a:pPr>
              <a:lnSpc>
                <a:spcPct val="80000"/>
              </a:lnSpc>
            </a:pPr>
            <a:r>
              <a:rPr lang="zh-CN" altLang="en-US" sz="2800" dirty="0" smtClean="0"/>
              <a:t>面向对象分析</a:t>
            </a:r>
            <a:endParaRPr lang="en-US" altLang="zh-CN" sz="2800" dirty="0" smtClean="0"/>
          </a:p>
        </p:txBody>
      </p:sp>
      <p:sp>
        <p:nvSpPr>
          <p:cNvPr id="4915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F7A69A3-98E6-40D0-A6AB-7AFA5ACC277E}" type="slidenum">
              <a:rPr kumimoji="0" lang="en-US" altLang="zh-CN" sz="1400" smtClean="0"/>
              <a:pPr eaLnBrk="1" hangingPunct="1">
                <a:spcBef>
                  <a:spcPct val="0"/>
                </a:spcBef>
                <a:buClrTx/>
                <a:buSzTx/>
                <a:buFontTx/>
                <a:buNone/>
              </a:pPr>
              <a:t>51</a:t>
            </a:fld>
            <a:endParaRPr kumimoji="0" lang="en-US" altLang="zh-CN" sz="14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p:cNvSpPr>
            <a:spLocks noGrp="1"/>
          </p:cNvSpPr>
          <p:nvPr>
            <p:ph type="title"/>
          </p:nvPr>
        </p:nvSpPr>
        <p:spPr/>
        <p:txBody>
          <a:bodyPr/>
          <a:lstStyle/>
          <a:p>
            <a:r>
              <a:rPr lang="zh-CN" altLang="en-US" b="1" smtClean="0"/>
              <a:t>需求分析的实现步骤</a:t>
            </a:r>
          </a:p>
        </p:txBody>
      </p:sp>
      <p:sp>
        <p:nvSpPr>
          <p:cNvPr id="50179" name="Content Placeholder 5"/>
          <p:cNvSpPr>
            <a:spLocks noGrp="1"/>
          </p:cNvSpPr>
          <p:nvPr>
            <p:ph idx="1"/>
          </p:nvPr>
        </p:nvSpPr>
        <p:spPr/>
        <p:txBody>
          <a:bodyPr/>
          <a:lstStyle/>
          <a:p>
            <a:pPr>
              <a:spcBef>
                <a:spcPct val="10000"/>
              </a:spcBef>
              <a:buFontTx/>
              <a:buAutoNum type="arabicPeriod"/>
            </a:pPr>
            <a:r>
              <a:rPr lang="zh-CN" altLang="en-US" sz="2400" b="1" smtClean="0">
                <a:latin typeface="Times New Roman" pitchFamily="18" charset="0"/>
                <a:hlinkClick r:id="rId2" action="ppaction://hlinksldjump"/>
              </a:rPr>
              <a:t>获得当前系统的物理模型：</a:t>
            </a:r>
            <a:r>
              <a:rPr lang="zh-CN" altLang="en-US" sz="2400" b="1" smtClean="0">
                <a:latin typeface="Times New Roman" pitchFamily="18" charset="0"/>
              </a:rPr>
              <a:t>物理模型是对当前系统的真实写照；</a:t>
            </a:r>
          </a:p>
          <a:p>
            <a:pPr>
              <a:spcBef>
                <a:spcPct val="10000"/>
              </a:spcBef>
              <a:buFontTx/>
              <a:buAutoNum type="arabicPeriod"/>
            </a:pPr>
            <a:r>
              <a:rPr lang="zh-CN" altLang="en-US" sz="2400" b="1" smtClean="0">
                <a:latin typeface="Times New Roman" pitchFamily="18" charset="0"/>
                <a:hlinkClick r:id="rId3" action="ppaction://hlinksldjump"/>
              </a:rPr>
              <a:t>抽象出当前系统的逻辑模型：</a:t>
            </a:r>
            <a:r>
              <a:rPr lang="zh-CN" altLang="en-US" sz="2400" b="1" smtClean="0">
                <a:latin typeface="Times New Roman" pitchFamily="18" charset="0"/>
              </a:rPr>
              <a:t>去掉一些次要的信息，建立起反映系统本质的逻辑模型；</a:t>
            </a:r>
          </a:p>
          <a:p>
            <a:pPr>
              <a:spcBef>
                <a:spcPct val="10000"/>
              </a:spcBef>
              <a:buFontTx/>
              <a:buAutoNum type="arabicPeriod"/>
            </a:pPr>
            <a:r>
              <a:rPr lang="zh-CN" altLang="en-US" sz="2400" b="1" smtClean="0">
                <a:latin typeface="Times New Roman" pitchFamily="18" charset="0"/>
                <a:hlinkClick r:id="rId4" action="ppaction://hlinksldjump"/>
              </a:rPr>
              <a:t>建立目标系统的逻辑模型：</a:t>
            </a:r>
            <a:r>
              <a:rPr lang="zh-CN" altLang="en-US" sz="2400" b="1" smtClean="0">
                <a:latin typeface="Times New Roman" pitchFamily="18" charset="0"/>
              </a:rPr>
              <a:t>分析目标系统与当前系统在逻辑上的差别，建立符合用户需求的目标系统的逻辑模型；</a:t>
            </a:r>
          </a:p>
          <a:p>
            <a:pPr>
              <a:spcBef>
                <a:spcPct val="10000"/>
              </a:spcBef>
              <a:buFontTx/>
              <a:buAutoNum type="arabicPeriod"/>
            </a:pPr>
            <a:r>
              <a:rPr lang="zh-CN" altLang="en-US" sz="2400" b="1" smtClean="0">
                <a:latin typeface="Times New Roman" pitchFamily="18" charset="0"/>
                <a:hlinkClick r:id="rId5" action="ppaction://hlinksldjump"/>
              </a:rPr>
              <a:t>补充目标系统的逻辑模型：</a:t>
            </a:r>
            <a:r>
              <a:rPr lang="zh-CN" altLang="en-US" sz="2400" b="1" smtClean="0">
                <a:latin typeface="Times New Roman" pitchFamily="18" charset="0"/>
              </a:rPr>
              <a:t>对目标系统进行补充、完善。</a:t>
            </a:r>
          </a:p>
        </p:txBody>
      </p:sp>
      <p:sp>
        <p:nvSpPr>
          <p:cNvPr id="5018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1833C85-998C-4D99-875F-766B05C5DDA7}" type="slidenum">
              <a:rPr kumimoji="0" lang="en-US" altLang="zh-CN" sz="1400" smtClean="0"/>
              <a:pPr eaLnBrk="1" hangingPunct="1">
                <a:spcBef>
                  <a:spcPct val="0"/>
                </a:spcBef>
                <a:buClrTx/>
                <a:buSzTx/>
                <a:buFontTx/>
                <a:buNone/>
              </a:pPr>
              <a:t>52</a:t>
            </a:fld>
            <a:endParaRPr kumimoji="0" lang="en-US" altLang="zh-CN" sz="1400" smtClean="0"/>
          </a:p>
        </p:txBody>
      </p:sp>
      <p:pic>
        <p:nvPicPr>
          <p:cNvPr id="5018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138" y="5516563"/>
            <a:ext cx="845026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4"/>
          <p:cNvSpPr>
            <a:spLocks noGrp="1"/>
          </p:cNvSpPr>
          <p:nvPr>
            <p:ph type="title"/>
          </p:nvPr>
        </p:nvSpPr>
        <p:spPr/>
        <p:txBody>
          <a:bodyPr/>
          <a:lstStyle/>
          <a:p>
            <a:r>
              <a:rPr lang="zh-CN" altLang="en-US" b="1" smtClean="0"/>
              <a:t>教材销售的需求分析过程</a:t>
            </a:r>
          </a:p>
        </p:txBody>
      </p:sp>
      <p:sp>
        <p:nvSpPr>
          <p:cNvPr id="51203" name="Content Placeholder 5"/>
          <p:cNvSpPr>
            <a:spLocks noGrp="1"/>
          </p:cNvSpPr>
          <p:nvPr>
            <p:ph idx="1"/>
          </p:nvPr>
        </p:nvSpPr>
        <p:spPr/>
        <p:txBody>
          <a:bodyPr/>
          <a:lstStyle/>
          <a:p>
            <a:pPr>
              <a:spcBef>
                <a:spcPct val="10000"/>
              </a:spcBef>
            </a:pPr>
            <a:r>
              <a:rPr lang="zh-CN" altLang="en-US" sz="2800" b="1" smtClean="0">
                <a:latin typeface="Times New Roman" pitchFamily="18" charset="0"/>
                <a:hlinkClick r:id="rId2" action="ppaction://hlinksldjump"/>
              </a:rPr>
              <a:t>获得当前系统的物理模型：</a:t>
            </a:r>
            <a:r>
              <a:rPr lang="zh-CN" altLang="en-US" sz="2800" b="1" smtClean="0">
                <a:latin typeface="Times New Roman" pitchFamily="18" charset="0"/>
              </a:rPr>
              <a:t>物理模型是对当前系统的真实写照；</a:t>
            </a:r>
          </a:p>
          <a:p>
            <a:pPr>
              <a:spcBef>
                <a:spcPct val="10000"/>
              </a:spcBef>
            </a:pPr>
            <a:endParaRPr lang="zh-CN" altLang="en-US" sz="2800" b="1" smtClean="0">
              <a:latin typeface="Times New Roman" pitchFamily="18" charset="0"/>
            </a:endParaRPr>
          </a:p>
        </p:txBody>
      </p:sp>
      <p:sp>
        <p:nvSpPr>
          <p:cNvPr id="5120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0BFB345-5312-4615-B09D-7162FB8B6C5A}" type="slidenum">
              <a:rPr kumimoji="0" lang="en-US" altLang="zh-CN" sz="1400" smtClean="0"/>
              <a:pPr eaLnBrk="1" hangingPunct="1">
                <a:spcBef>
                  <a:spcPct val="0"/>
                </a:spcBef>
                <a:buClrTx/>
                <a:buSzTx/>
                <a:buFontTx/>
                <a:buNone/>
              </a:pPr>
              <a:t>53</a:t>
            </a:fld>
            <a:endParaRPr kumimoji="0" lang="en-US" altLang="zh-CN" sz="1400" smtClean="0"/>
          </a:p>
        </p:txBody>
      </p:sp>
      <p:sp>
        <p:nvSpPr>
          <p:cNvPr id="2" name="TextBox 1"/>
          <p:cNvSpPr txBox="1">
            <a:spLocks noChangeArrowheads="1"/>
          </p:cNvSpPr>
          <p:nvPr/>
        </p:nvSpPr>
        <p:spPr bwMode="auto">
          <a:xfrm>
            <a:off x="787400" y="4251325"/>
            <a:ext cx="79263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a:t>1.</a:t>
            </a:r>
            <a:r>
              <a:rPr lang="zh-CN" altLang="en-US" sz="2000"/>
              <a:t>学生提交购书申请开购书证明</a:t>
            </a:r>
            <a:endParaRPr lang="en-US" altLang="zh-CN" sz="2000"/>
          </a:p>
          <a:p>
            <a:pPr eaLnBrk="1" hangingPunct="1">
              <a:spcBef>
                <a:spcPct val="0"/>
              </a:spcBef>
              <a:buClrTx/>
              <a:buSzTx/>
              <a:buFontTx/>
              <a:buNone/>
            </a:pPr>
            <a:r>
              <a:rPr lang="en-US" altLang="zh-CN" sz="2000"/>
              <a:t>2.</a:t>
            </a:r>
            <a:r>
              <a:rPr lang="zh-CN" altLang="en-US" sz="2000"/>
              <a:t>学生凭证明开购书发票</a:t>
            </a:r>
            <a:endParaRPr lang="en-US" altLang="zh-CN" sz="2000"/>
          </a:p>
          <a:p>
            <a:pPr eaLnBrk="1" hangingPunct="1">
              <a:spcBef>
                <a:spcPct val="0"/>
              </a:spcBef>
              <a:buClrTx/>
              <a:buSzTx/>
              <a:buFontTx/>
              <a:buNone/>
            </a:pPr>
            <a:r>
              <a:rPr lang="en-US" altLang="zh-CN" sz="2000"/>
              <a:t>3.</a:t>
            </a:r>
            <a:r>
              <a:rPr lang="zh-CN" altLang="en-US" sz="2000"/>
              <a:t>凭发票交款并领取领书单</a:t>
            </a:r>
            <a:endParaRPr lang="en-US" altLang="zh-CN" sz="2000"/>
          </a:p>
          <a:p>
            <a:pPr eaLnBrk="1" hangingPunct="1">
              <a:spcBef>
                <a:spcPct val="0"/>
              </a:spcBef>
              <a:buClrTx/>
              <a:buSzTx/>
              <a:buFontTx/>
              <a:buNone/>
            </a:pPr>
            <a:r>
              <a:rPr lang="en-US" altLang="zh-CN" sz="2000"/>
              <a:t>4.</a:t>
            </a:r>
            <a:r>
              <a:rPr lang="zh-CN" altLang="en-US" sz="2000"/>
              <a:t>凭领书单领书</a:t>
            </a:r>
            <a:endParaRPr lang="en-GB" altLang="en-US" sz="200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068638"/>
            <a:ext cx="7999413"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fade">
                                      <p:cBhvr>
                                        <p:cTn id="7" dur="500"/>
                                        <p:tgtEl>
                                          <p:spTgt spid="624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p:cNvSpPr>
            <a:spLocks noGrp="1"/>
          </p:cNvSpPr>
          <p:nvPr>
            <p:ph type="title"/>
          </p:nvPr>
        </p:nvSpPr>
        <p:spPr/>
        <p:txBody>
          <a:bodyPr/>
          <a:lstStyle/>
          <a:p>
            <a:r>
              <a:rPr lang="zh-CN" altLang="en-US" b="1" smtClean="0"/>
              <a:t>教材销售的需求分析过程</a:t>
            </a:r>
          </a:p>
        </p:txBody>
      </p:sp>
      <p:sp>
        <p:nvSpPr>
          <p:cNvPr id="52227" name="Content Placeholder 5"/>
          <p:cNvSpPr>
            <a:spLocks noGrp="1"/>
          </p:cNvSpPr>
          <p:nvPr>
            <p:ph idx="1"/>
          </p:nvPr>
        </p:nvSpPr>
        <p:spPr/>
        <p:txBody>
          <a:bodyPr/>
          <a:lstStyle/>
          <a:p>
            <a:pPr>
              <a:spcBef>
                <a:spcPct val="10000"/>
              </a:spcBef>
            </a:pPr>
            <a:r>
              <a:rPr lang="zh-CN" altLang="en-US" sz="2800" b="1" smtClean="0">
                <a:latin typeface="Times New Roman" pitchFamily="18" charset="0"/>
                <a:hlinkClick r:id="rId2" action="ppaction://hlinksldjump"/>
              </a:rPr>
              <a:t>抽象出当前系统的逻辑模型：</a:t>
            </a:r>
            <a:r>
              <a:rPr lang="zh-CN" altLang="en-US" sz="2800" b="1" smtClean="0">
                <a:latin typeface="Times New Roman" pitchFamily="18" charset="0"/>
              </a:rPr>
              <a:t>去掉一些次要的信息，建立起反映系统本质的逻辑模型；</a:t>
            </a:r>
          </a:p>
          <a:p>
            <a:pPr>
              <a:spcBef>
                <a:spcPct val="10000"/>
              </a:spcBef>
            </a:pPr>
            <a:endParaRPr lang="zh-CN" altLang="en-US" sz="2800" b="1" smtClean="0">
              <a:latin typeface="Times New Roman" pitchFamily="18" charset="0"/>
            </a:endParaRPr>
          </a:p>
        </p:txBody>
      </p:sp>
      <p:sp>
        <p:nvSpPr>
          <p:cNvPr id="5222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224144A-80DA-4B13-BB5A-4F8017D4ECCA}" type="slidenum">
              <a:rPr kumimoji="0" lang="en-US" altLang="zh-CN" sz="1400" smtClean="0"/>
              <a:pPr eaLnBrk="1" hangingPunct="1">
                <a:spcBef>
                  <a:spcPct val="0"/>
                </a:spcBef>
                <a:buClrTx/>
                <a:buSzTx/>
                <a:buFontTx/>
                <a:buNone/>
              </a:pPr>
              <a:t>54</a:t>
            </a:fld>
            <a:endParaRPr kumimoji="0" lang="en-US" altLang="zh-CN" sz="1400" smtClean="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3" y="3232150"/>
            <a:ext cx="7999412"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 Box 26"/>
          <p:cNvSpPr txBox="1">
            <a:spLocks noChangeArrowheads="1"/>
          </p:cNvSpPr>
          <p:nvPr/>
        </p:nvSpPr>
        <p:spPr bwMode="auto">
          <a:xfrm>
            <a:off x="804863" y="4484688"/>
            <a:ext cx="4800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a:solidFill>
                  <a:srgbClr val="0000FF"/>
                </a:solidFill>
              </a:rPr>
              <a:t>关注系统的功能，而不是执行功能的人或机构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1000"/>
                                        <p:tgtEl>
                                          <p:spTgt spid="61442"/>
                                        </p:tgtEl>
                                      </p:cBhvr>
                                    </p:animEffect>
                                    <p:anim calcmode="lin" valueType="num">
                                      <p:cBhvr>
                                        <p:cTn id="8" dur="1000" fill="hold"/>
                                        <p:tgtEl>
                                          <p:spTgt spid="61442"/>
                                        </p:tgtEl>
                                        <p:attrNameLst>
                                          <p:attrName>ppt_x</p:attrName>
                                        </p:attrNameLst>
                                      </p:cBhvr>
                                      <p:tavLst>
                                        <p:tav tm="0">
                                          <p:val>
                                            <p:strVal val="#ppt_x"/>
                                          </p:val>
                                        </p:tav>
                                        <p:tav tm="100000">
                                          <p:val>
                                            <p:strVal val="#ppt_x"/>
                                          </p:val>
                                        </p:tav>
                                      </p:tavLst>
                                    </p:anim>
                                    <p:anim calcmode="lin" valueType="num">
                                      <p:cBhvr>
                                        <p:cTn id="9" dur="1000" fill="hold"/>
                                        <p:tgtEl>
                                          <p:spTgt spid="614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4"/>
          <p:cNvSpPr>
            <a:spLocks noGrp="1"/>
          </p:cNvSpPr>
          <p:nvPr>
            <p:ph type="title"/>
          </p:nvPr>
        </p:nvSpPr>
        <p:spPr/>
        <p:txBody>
          <a:bodyPr/>
          <a:lstStyle/>
          <a:p>
            <a:r>
              <a:rPr lang="zh-CN" altLang="en-US" b="1" smtClean="0"/>
              <a:t>教材销售的需求分析过程</a:t>
            </a:r>
          </a:p>
        </p:txBody>
      </p:sp>
      <p:sp>
        <p:nvSpPr>
          <p:cNvPr id="53251" name="Content Placeholder 5"/>
          <p:cNvSpPr>
            <a:spLocks noGrp="1"/>
          </p:cNvSpPr>
          <p:nvPr>
            <p:ph idx="1"/>
          </p:nvPr>
        </p:nvSpPr>
        <p:spPr/>
        <p:txBody>
          <a:bodyPr/>
          <a:lstStyle/>
          <a:p>
            <a:pPr>
              <a:spcBef>
                <a:spcPct val="10000"/>
              </a:spcBef>
            </a:pPr>
            <a:r>
              <a:rPr lang="zh-CN" altLang="en-US" sz="2800" b="1" smtClean="0">
                <a:latin typeface="Times New Roman" pitchFamily="18" charset="0"/>
                <a:hlinkClick r:id="rId2" action="ppaction://hlinksldjump"/>
              </a:rPr>
              <a:t>建立目标系统的逻辑模型：</a:t>
            </a:r>
            <a:r>
              <a:rPr lang="zh-CN" altLang="en-US" sz="2800" b="1" smtClean="0">
                <a:latin typeface="Times New Roman" pitchFamily="18" charset="0"/>
              </a:rPr>
              <a:t>分析目标系统与当前系统在逻辑上的差别，建立符合用户需求的目标系统的逻辑模型；</a:t>
            </a:r>
          </a:p>
          <a:p>
            <a:pPr>
              <a:spcBef>
                <a:spcPct val="10000"/>
              </a:spcBef>
            </a:pPr>
            <a:endParaRPr lang="zh-CN" altLang="en-US" sz="2800" b="1" smtClean="0">
              <a:latin typeface="Times New Roman" pitchFamily="18" charset="0"/>
            </a:endParaRPr>
          </a:p>
        </p:txBody>
      </p:sp>
      <p:sp>
        <p:nvSpPr>
          <p:cNvPr id="5325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CDDC339-C932-436A-90E5-1E13FECCB1C0}" type="slidenum">
              <a:rPr kumimoji="0" lang="en-US" altLang="zh-CN" sz="1400" smtClean="0"/>
              <a:pPr eaLnBrk="1" hangingPunct="1">
                <a:spcBef>
                  <a:spcPct val="0"/>
                </a:spcBef>
                <a:buClrTx/>
                <a:buSzTx/>
                <a:buFontTx/>
                <a:buNone/>
              </a:pPr>
              <a:t>55</a:t>
            </a:fld>
            <a:endParaRPr kumimoji="0" lang="en-US" altLang="zh-CN" sz="1400" smtClean="0"/>
          </a:p>
        </p:txBody>
      </p:sp>
      <p:sp>
        <p:nvSpPr>
          <p:cNvPr id="7" name="TextBox 6"/>
          <p:cNvSpPr txBox="1">
            <a:spLocks noChangeArrowheads="1"/>
          </p:cNvSpPr>
          <p:nvPr/>
        </p:nvSpPr>
        <p:spPr bwMode="auto">
          <a:xfrm>
            <a:off x="1187450" y="3429000"/>
            <a:ext cx="4679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t>审查有效性的目的是为了开发票，目标系统可以合并这</a:t>
            </a:r>
            <a:r>
              <a:rPr lang="en-US" altLang="zh-CN" sz="2400"/>
              <a:t>2</a:t>
            </a:r>
            <a:r>
              <a:rPr lang="zh-CN" altLang="en-US" sz="2400"/>
              <a:t>个步骤以提高工作效率</a:t>
            </a:r>
            <a:endParaRPr lang="en-US" altLang="zh-CN" sz="240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797425"/>
            <a:ext cx="635317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fade">
                                      <p:cBhvr>
                                        <p:cTn id="12" dur="1000"/>
                                        <p:tgtEl>
                                          <p:spTgt spid="63490"/>
                                        </p:tgtEl>
                                      </p:cBhvr>
                                    </p:animEffect>
                                    <p:anim calcmode="lin" valueType="num">
                                      <p:cBhvr>
                                        <p:cTn id="13" dur="1000" fill="hold"/>
                                        <p:tgtEl>
                                          <p:spTgt spid="63490"/>
                                        </p:tgtEl>
                                        <p:attrNameLst>
                                          <p:attrName>ppt_x</p:attrName>
                                        </p:attrNameLst>
                                      </p:cBhvr>
                                      <p:tavLst>
                                        <p:tav tm="0">
                                          <p:val>
                                            <p:strVal val="#ppt_x"/>
                                          </p:val>
                                        </p:tav>
                                        <p:tav tm="100000">
                                          <p:val>
                                            <p:strVal val="#ppt_x"/>
                                          </p:val>
                                        </p:tav>
                                      </p:tavLst>
                                    </p:anim>
                                    <p:anim calcmode="lin" valueType="num">
                                      <p:cBhvr>
                                        <p:cTn id="14" dur="1000" fill="hold"/>
                                        <p:tgtEl>
                                          <p:spTgt spid="634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4"/>
          <p:cNvSpPr>
            <a:spLocks noGrp="1"/>
          </p:cNvSpPr>
          <p:nvPr>
            <p:ph type="title"/>
          </p:nvPr>
        </p:nvSpPr>
        <p:spPr/>
        <p:txBody>
          <a:bodyPr/>
          <a:lstStyle/>
          <a:p>
            <a:r>
              <a:rPr lang="zh-CN" altLang="en-US" b="1" smtClean="0"/>
              <a:t>教材销售的需求分析过程</a:t>
            </a:r>
          </a:p>
        </p:txBody>
      </p:sp>
      <p:sp>
        <p:nvSpPr>
          <p:cNvPr id="54275" name="Content Placeholder 5"/>
          <p:cNvSpPr>
            <a:spLocks noGrp="1"/>
          </p:cNvSpPr>
          <p:nvPr>
            <p:ph idx="1"/>
          </p:nvPr>
        </p:nvSpPr>
        <p:spPr/>
        <p:txBody>
          <a:bodyPr/>
          <a:lstStyle/>
          <a:p>
            <a:pPr>
              <a:spcBef>
                <a:spcPct val="10000"/>
              </a:spcBef>
            </a:pPr>
            <a:r>
              <a:rPr lang="zh-CN" altLang="en-US" sz="2800" b="1" smtClean="0">
                <a:latin typeface="Times New Roman" pitchFamily="18" charset="0"/>
                <a:hlinkClick r:id="rId2" action="ppaction://hlinksldjump"/>
              </a:rPr>
              <a:t>补充目标系统的逻辑模型：</a:t>
            </a:r>
            <a:r>
              <a:rPr lang="zh-CN" altLang="en-US" sz="2800" b="1" smtClean="0">
                <a:latin typeface="Times New Roman" pitchFamily="18" charset="0"/>
              </a:rPr>
              <a:t>对目标系统进行补充、完善。</a:t>
            </a:r>
          </a:p>
          <a:p>
            <a:pPr>
              <a:spcBef>
                <a:spcPct val="10000"/>
              </a:spcBef>
            </a:pPr>
            <a:endParaRPr lang="zh-CN" altLang="en-US" sz="2800" b="1" smtClean="0">
              <a:latin typeface="Times New Roman" pitchFamily="18" charset="0"/>
            </a:endParaRPr>
          </a:p>
        </p:txBody>
      </p:sp>
      <p:sp>
        <p:nvSpPr>
          <p:cNvPr id="542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E637D4FB-69D1-4B1A-B045-D5B07A7DB33D}" type="slidenum">
              <a:rPr kumimoji="0" lang="en-US" altLang="zh-CN" sz="1400" smtClean="0"/>
              <a:pPr eaLnBrk="1" hangingPunct="1">
                <a:spcBef>
                  <a:spcPct val="0"/>
                </a:spcBef>
                <a:buClrTx/>
                <a:buSzTx/>
                <a:buFontTx/>
                <a:buNone/>
              </a:pPr>
              <a:t>56</a:t>
            </a:fld>
            <a:endParaRPr kumimoji="0" lang="en-US" altLang="zh-CN" sz="1400" smtClean="0"/>
          </a:p>
        </p:txBody>
      </p:sp>
      <p:sp>
        <p:nvSpPr>
          <p:cNvPr id="7" name="TextBox 6"/>
          <p:cNvSpPr txBox="1">
            <a:spLocks noChangeArrowheads="1"/>
          </p:cNvSpPr>
          <p:nvPr/>
        </p:nvSpPr>
        <p:spPr bwMode="auto">
          <a:xfrm>
            <a:off x="1187450" y="3141663"/>
            <a:ext cx="4679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t>假设用户决定交款和发书仍然由人工完成。</a:t>
            </a:r>
            <a:endParaRPr lang="en-US" altLang="zh-CN" sz="2400"/>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4292600"/>
            <a:ext cx="4919662"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64514"/>
                                        </p:tgtEl>
                                        <p:attrNameLst>
                                          <p:attrName>style.visibility</p:attrName>
                                        </p:attrNameLst>
                                      </p:cBhvr>
                                      <p:to>
                                        <p:strVal val="visible"/>
                                      </p:to>
                                    </p:set>
                                    <p:animEffect transition="in" filter="fade">
                                      <p:cBhvr>
                                        <p:cTn id="12" dur="1000"/>
                                        <p:tgtEl>
                                          <p:spTgt spid="64514"/>
                                        </p:tgtEl>
                                      </p:cBhvr>
                                    </p:animEffect>
                                    <p:anim calcmode="lin" valueType="num">
                                      <p:cBhvr>
                                        <p:cTn id="13" dur="1000" fill="hold"/>
                                        <p:tgtEl>
                                          <p:spTgt spid="64514"/>
                                        </p:tgtEl>
                                        <p:attrNameLst>
                                          <p:attrName>ppt_x</p:attrName>
                                        </p:attrNameLst>
                                      </p:cBhvr>
                                      <p:tavLst>
                                        <p:tav tm="0">
                                          <p:val>
                                            <p:strVal val="#ppt_x"/>
                                          </p:val>
                                        </p:tav>
                                        <p:tav tm="100000">
                                          <p:val>
                                            <p:strVal val="#ppt_x"/>
                                          </p:val>
                                        </p:tav>
                                      </p:tavLst>
                                    </p:anim>
                                    <p:anim calcmode="lin" valueType="num">
                                      <p:cBhvr>
                                        <p:cTn id="14" dur="1000" fill="hold"/>
                                        <p:tgtEl>
                                          <p:spTgt spid="645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4"/>
          <p:cNvSpPr>
            <a:spLocks noGrp="1"/>
          </p:cNvSpPr>
          <p:nvPr>
            <p:ph type="title"/>
          </p:nvPr>
        </p:nvSpPr>
        <p:spPr/>
        <p:txBody>
          <a:bodyPr/>
          <a:lstStyle/>
          <a:p>
            <a:r>
              <a:rPr lang="zh-CN" altLang="en-US" b="1" smtClean="0"/>
              <a:t>建立结构化需求模型</a:t>
            </a:r>
          </a:p>
        </p:txBody>
      </p:sp>
      <p:sp>
        <p:nvSpPr>
          <p:cNvPr id="55299"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3F1A1241-1B43-4364-869E-E7B267BE4876}" type="slidenum">
              <a:rPr kumimoji="0" lang="en-US" altLang="zh-CN" sz="1400" smtClean="0"/>
              <a:pPr eaLnBrk="1" hangingPunct="1">
                <a:spcBef>
                  <a:spcPct val="0"/>
                </a:spcBef>
                <a:buClrTx/>
                <a:buSzTx/>
                <a:buFontTx/>
                <a:buNone/>
              </a:pPr>
              <a:t>57</a:t>
            </a:fld>
            <a:endParaRPr kumimoji="0" lang="en-US" altLang="zh-CN" sz="1400" smtClean="0"/>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060575"/>
            <a:ext cx="50419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1" name="TextBox 3"/>
          <p:cNvSpPr txBox="1">
            <a:spLocks noChangeArrowheads="1"/>
          </p:cNvSpPr>
          <p:nvPr/>
        </p:nvSpPr>
        <p:spPr bwMode="auto">
          <a:xfrm>
            <a:off x="5364163" y="1989138"/>
            <a:ext cx="3455987"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t>DD</a:t>
            </a:r>
            <a:r>
              <a:rPr lang="zh-CN" altLang="en-US" sz="2000" b="1"/>
              <a:t>（数据字典）</a:t>
            </a:r>
            <a:r>
              <a:rPr lang="zh-CN" altLang="en-US" sz="2000"/>
              <a:t>：系统所涉及的各种数据对象的描述。</a:t>
            </a:r>
          </a:p>
          <a:p>
            <a:pPr eaLnBrk="1" hangingPunct="1">
              <a:spcBef>
                <a:spcPct val="0"/>
              </a:spcBef>
              <a:buClrTx/>
              <a:buSzTx/>
              <a:buFontTx/>
              <a:buNone/>
            </a:pPr>
            <a:r>
              <a:rPr lang="en-US" altLang="zh-CN" sz="2000" b="1"/>
              <a:t>DFD</a:t>
            </a:r>
            <a:r>
              <a:rPr lang="zh-CN" altLang="en-US" sz="2000" b="1"/>
              <a:t>（数据流图）</a:t>
            </a:r>
            <a:r>
              <a:rPr lang="zh-CN" altLang="en-US" sz="2000"/>
              <a:t>：指明系统中数据是如何流动和变换的。</a:t>
            </a:r>
            <a:endParaRPr lang="en-US" altLang="zh-CN" sz="2000"/>
          </a:p>
          <a:p>
            <a:pPr eaLnBrk="1" hangingPunct="1">
              <a:spcBef>
                <a:spcPct val="0"/>
              </a:spcBef>
              <a:buClrTx/>
              <a:buSzTx/>
              <a:buFontTx/>
              <a:buNone/>
            </a:pPr>
            <a:r>
              <a:rPr lang="en-US" altLang="zh-CN" sz="2000" b="1"/>
              <a:t>PSPEC</a:t>
            </a:r>
            <a:r>
              <a:rPr lang="zh-CN" altLang="en-US" sz="2000" b="1"/>
              <a:t>（加工说明）</a:t>
            </a:r>
            <a:r>
              <a:rPr lang="zh-CN" altLang="en-US" sz="2000"/>
              <a:t>：功能说明。</a:t>
            </a:r>
            <a:endParaRPr lang="en-US" altLang="zh-CN" sz="2000"/>
          </a:p>
          <a:p>
            <a:pPr eaLnBrk="1" hangingPunct="1">
              <a:lnSpc>
                <a:spcPct val="90000"/>
              </a:lnSpc>
              <a:spcBef>
                <a:spcPct val="0"/>
              </a:spcBef>
              <a:buClrTx/>
              <a:buSzTx/>
              <a:buFontTx/>
              <a:buNone/>
            </a:pPr>
            <a:r>
              <a:rPr lang="en-US" altLang="zh-CN" sz="2000" b="1"/>
              <a:t>E-R</a:t>
            </a:r>
            <a:r>
              <a:rPr lang="zh-CN" altLang="en-US" sz="2000" b="1"/>
              <a:t>图（实体-联系图）：</a:t>
            </a:r>
            <a:r>
              <a:rPr lang="zh-CN" altLang="en-US" sz="2000"/>
              <a:t>描述数据对象间的关系，它代表软件的信息模型。</a:t>
            </a:r>
          </a:p>
        </p:txBody>
      </p:sp>
      <p:sp>
        <p:nvSpPr>
          <p:cNvPr id="55302" name="TextBox 4"/>
          <p:cNvSpPr txBox="1">
            <a:spLocks noChangeArrowheads="1"/>
          </p:cNvSpPr>
          <p:nvPr/>
        </p:nvSpPr>
        <p:spPr bwMode="auto">
          <a:xfrm>
            <a:off x="395288" y="5373688"/>
            <a:ext cx="85693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spcBef>
                <a:spcPct val="0"/>
              </a:spcBef>
              <a:buClrTx/>
              <a:buSzTx/>
              <a:buFontTx/>
              <a:buNone/>
            </a:pPr>
            <a:r>
              <a:rPr lang="en-US" altLang="zh-CN" sz="2000" b="1"/>
              <a:t>STD（</a:t>
            </a:r>
            <a:r>
              <a:rPr lang="zh-CN" altLang="en-US" sz="2000" b="1"/>
              <a:t>状态-变迁图）：</a:t>
            </a:r>
            <a:r>
              <a:rPr lang="zh-CN" altLang="en-US" sz="2000"/>
              <a:t>用于指明系统在外部事件的变化下将会如何动作，表明系统的各种状态以及各种状态间的变迁。</a:t>
            </a:r>
          </a:p>
          <a:p>
            <a:pPr eaLnBrk="1" hangingPunct="1">
              <a:spcBef>
                <a:spcPct val="0"/>
              </a:spcBef>
              <a:buClrTx/>
              <a:buSzTx/>
              <a:buFontTx/>
              <a:buNone/>
            </a:pPr>
            <a:endParaRPr lang="en-GB" altLang="en-US" sz="24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4"/>
          <p:cNvSpPr>
            <a:spLocks noGrp="1"/>
          </p:cNvSpPr>
          <p:nvPr>
            <p:ph type="title"/>
          </p:nvPr>
        </p:nvSpPr>
        <p:spPr/>
        <p:txBody>
          <a:bodyPr/>
          <a:lstStyle/>
          <a:p>
            <a:r>
              <a:rPr lang="zh-CN" altLang="en-US" b="1" smtClean="0"/>
              <a:t>数据流图（</a:t>
            </a:r>
            <a:r>
              <a:rPr lang="en-US" altLang="zh-CN" b="1" smtClean="0"/>
              <a:t>DFD</a:t>
            </a:r>
            <a:r>
              <a:rPr lang="zh-CN" altLang="en-US" b="1" smtClean="0"/>
              <a:t>）</a:t>
            </a:r>
          </a:p>
        </p:txBody>
      </p:sp>
      <p:sp>
        <p:nvSpPr>
          <p:cNvPr id="56323" name="Content Placeholder 1"/>
          <p:cNvSpPr>
            <a:spLocks noGrp="1"/>
          </p:cNvSpPr>
          <p:nvPr>
            <p:ph idx="1"/>
          </p:nvPr>
        </p:nvSpPr>
        <p:spPr/>
        <p:txBody>
          <a:bodyPr/>
          <a:lstStyle/>
          <a:p>
            <a:r>
              <a:rPr lang="zh-CN" altLang="en-US" sz="2400" smtClean="0"/>
              <a:t>是描述系统中数据流程的图形工具，它描述了将系统的逻辑输入转换为逻辑输出所需的加工处理过程。</a:t>
            </a:r>
            <a:endParaRPr lang="en-GB" altLang="en-US" sz="2400" smtClean="0"/>
          </a:p>
        </p:txBody>
      </p:sp>
      <p:sp>
        <p:nvSpPr>
          <p:cNvPr id="5632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03747236-0907-4CB4-A249-FFF72EE2FD8C}" type="slidenum">
              <a:rPr kumimoji="0" lang="en-US" altLang="zh-CN" sz="1400" smtClean="0"/>
              <a:pPr eaLnBrk="1" hangingPunct="1">
                <a:spcBef>
                  <a:spcPct val="0"/>
                </a:spcBef>
                <a:buClrTx/>
                <a:buSzTx/>
                <a:buFontTx/>
                <a:buNone/>
              </a:pPr>
              <a:t>58</a:t>
            </a:fld>
            <a:endParaRPr kumimoji="0" lang="en-US" altLang="zh-CN" sz="1400" smtClean="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094038"/>
            <a:ext cx="841375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arn(inVertical)">
                                      <p:cBhvr>
                                        <p:cTn id="7" dur="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4"/>
          <p:cNvSpPr>
            <a:spLocks noGrp="1"/>
          </p:cNvSpPr>
          <p:nvPr>
            <p:ph type="title"/>
          </p:nvPr>
        </p:nvSpPr>
        <p:spPr/>
        <p:txBody>
          <a:bodyPr/>
          <a:lstStyle/>
          <a:p>
            <a:r>
              <a:rPr lang="zh-CN" altLang="en-US" b="1" smtClean="0"/>
              <a:t>数据流图（</a:t>
            </a:r>
            <a:r>
              <a:rPr lang="en-US" altLang="zh-CN" b="1" smtClean="0"/>
              <a:t>DFD</a:t>
            </a:r>
            <a:r>
              <a:rPr lang="zh-CN" altLang="en-US" b="1" smtClean="0"/>
              <a:t>）</a:t>
            </a:r>
          </a:p>
        </p:txBody>
      </p:sp>
      <p:sp>
        <p:nvSpPr>
          <p:cNvPr id="5734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993AEB54-6828-49A7-8983-F24C564FABFA}" type="slidenum">
              <a:rPr kumimoji="0" lang="en-US" altLang="zh-CN" sz="1400" smtClean="0"/>
              <a:pPr eaLnBrk="1" hangingPunct="1">
                <a:spcBef>
                  <a:spcPct val="0"/>
                </a:spcBef>
                <a:buClrTx/>
                <a:buSzTx/>
                <a:buFontTx/>
                <a:buNone/>
              </a:pPr>
              <a:t>59</a:t>
            </a:fld>
            <a:endParaRPr kumimoji="0" lang="en-US" altLang="zh-CN" sz="1400" smtClean="0"/>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843088"/>
            <a:ext cx="7567613" cy="46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4"/>
          <p:cNvSpPr>
            <a:spLocks noGrp="1"/>
          </p:cNvSpPr>
          <p:nvPr>
            <p:ph type="title"/>
          </p:nvPr>
        </p:nvSpPr>
        <p:spPr/>
        <p:txBody>
          <a:bodyPr/>
          <a:lstStyle/>
          <a:p>
            <a:r>
              <a:rPr lang="zh-CN" altLang="en-US" b="1" dirty="0" smtClean="0"/>
              <a:t>需求层次</a:t>
            </a:r>
            <a:endParaRPr lang="en-GB" altLang="en-US" b="1" dirty="0" smtClean="0"/>
          </a:p>
        </p:txBody>
      </p:sp>
      <p:sp>
        <p:nvSpPr>
          <p:cNvPr id="9219" name="Content Placeholder 5"/>
          <p:cNvSpPr>
            <a:spLocks noGrp="1"/>
          </p:cNvSpPr>
          <p:nvPr>
            <p:ph idx="1"/>
          </p:nvPr>
        </p:nvSpPr>
        <p:spPr>
          <a:xfrm>
            <a:off x="683568" y="2017713"/>
            <a:ext cx="8271520" cy="4114800"/>
          </a:xfrm>
        </p:spPr>
        <p:txBody>
          <a:bodyPr/>
          <a:lstStyle/>
          <a:p>
            <a:pPr marL="0" indent="0" algn="ctr" eaLnBrk="1" hangingPunct="1">
              <a:lnSpc>
                <a:spcPct val="90000"/>
              </a:lnSpc>
              <a:buNone/>
            </a:pPr>
            <a:r>
              <a:rPr lang="zh-CN" altLang="en-US" sz="8800" b="1" dirty="0" smtClean="0">
                <a:solidFill>
                  <a:srgbClr val="FF0000"/>
                </a:solidFill>
              </a:rPr>
              <a:t>注意：</a:t>
            </a:r>
            <a:endParaRPr lang="en-US" altLang="zh-CN" sz="2000" dirty="0" smtClean="0">
              <a:latin typeface="Times New Roman" pitchFamily="18" charset="0"/>
            </a:endParaRPr>
          </a:p>
          <a:p>
            <a:pPr marL="0" indent="0">
              <a:buNone/>
            </a:pPr>
            <a:r>
              <a:rPr lang="zh-CN" altLang="en-US" sz="6000" b="1" dirty="0"/>
              <a:t>下面的</a:t>
            </a:r>
            <a:r>
              <a:rPr lang="zh-CN" altLang="en-US" sz="6000" b="1" dirty="0">
                <a:solidFill>
                  <a:srgbClr val="0070C0"/>
                </a:solidFill>
              </a:rPr>
              <a:t>知识点</a:t>
            </a:r>
            <a:r>
              <a:rPr lang="zh-CN" altLang="en-US" sz="6000" b="1" dirty="0"/>
              <a:t>学习完毕后，</a:t>
            </a:r>
            <a:endParaRPr lang="en-US" altLang="zh-CN" sz="6000" b="1" dirty="0"/>
          </a:p>
          <a:p>
            <a:pPr marL="0" indent="0">
              <a:buNone/>
            </a:pPr>
            <a:r>
              <a:rPr lang="zh-CN" altLang="en-US" sz="6000" b="1" dirty="0"/>
              <a:t>会进行</a:t>
            </a:r>
            <a:r>
              <a:rPr lang="zh-CN" altLang="en-US" sz="6000" b="1" dirty="0">
                <a:solidFill>
                  <a:srgbClr val="FF0000"/>
                </a:solidFill>
              </a:rPr>
              <a:t>课堂</a:t>
            </a:r>
            <a:r>
              <a:rPr lang="zh-CN" altLang="en-US" sz="6000" b="1" dirty="0" smtClean="0">
                <a:solidFill>
                  <a:srgbClr val="FF0000"/>
                </a:solidFill>
              </a:rPr>
              <a:t>测验</a:t>
            </a:r>
            <a:r>
              <a:rPr lang="en-US" altLang="zh-CN" sz="6000" b="1" dirty="0" smtClean="0">
                <a:solidFill>
                  <a:srgbClr val="FF0000"/>
                </a:solidFill>
              </a:rPr>
              <a:t>3</a:t>
            </a:r>
            <a:r>
              <a:rPr lang="zh-CN" altLang="en-US" sz="6000" b="1" dirty="0" smtClean="0"/>
              <a:t>。</a:t>
            </a:r>
            <a:endParaRPr lang="en-US" altLang="zh-CN" sz="6000" b="1" dirty="0"/>
          </a:p>
        </p:txBody>
      </p:sp>
      <p:sp>
        <p:nvSpPr>
          <p:cNvPr id="922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8E898E1-A67B-48ED-88FD-31A8A9BC70A3}" type="slidenum">
              <a:rPr kumimoji="0" lang="en-US" altLang="zh-CN" sz="1400" smtClean="0"/>
              <a:pPr eaLnBrk="1" hangingPunct="1">
                <a:spcBef>
                  <a:spcPct val="0"/>
                </a:spcBef>
                <a:buClrTx/>
                <a:buSzTx/>
                <a:buFontTx/>
                <a:buNone/>
              </a:pPr>
              <a:t>6</a:t>
            </a:fld>
            <a:endParaRPr kumimoji="0" lang="en-US" altLang="zh-CN" sz="1400" smtClean="0"/>
          </a:p>
        </p:txBody>
      </p:sp>
    </p:spTree>
    <p:extLst>
      <p:ext uri="{BB962C8B-B14F-4D97-AF65-F5344CB8AC3E}">
        <p14:creationId xmlns:p14="http://schemas.microsoft.com/office/powerpoint/2010/main" val="2996470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4"/>
          <p:cNvSpPr>
            <a:spLocks noGrp="1"/>
          </p:cNvSpPr>
          <p:nvPr>
            <p:ph type="title"/>
          </p:nvPr>
        </p:nvSpPr>
        <p:spPr/>
        <p:txBody>
          <a:bodyPr/>
          <a:lstStyle/>
          <a:p>
            <a:r>
              <a:rPr lang="zh-CN" altLang="en-US" b="1" smtClean="0"/>
              <a:t>数据流图（</a:t>
            </a:r>
            <a:r>
              <a:rPr lang="en-US" altLang="zh-CN" b="1" smtClean="0"/>
              <a:t>DFD</a:t>
            </a:r>
            <a:r>
              <a:rPr lang="zh-CN" altLang="en-US" b="1" smtClean="0"/>
              <a:t>）</a:t>
            </a:r>
          </a:p>
        </p:txBody>
      </p:sp>
      <p:sp>
        <p:nvSpPr>
          <p:cNvPr id="5837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C325CAC-4BEC-4F2E-90A6-E11C5D73AC87}" type="slidenum">
              <a:rPr kumimoji="0" lang="en-US" altLang="zh-CN" sz="1400" smtClean="0"/>
              <a:pPr eaLnBrk="1" hangingPunct="1">
                <a:spcBef>
                  <a:spcPct val="0"/>
                </a:spcBef>
                <a:buClrTx/>
                <a:buSzTx/>
                <a:buFontTx/>
                <a:buNone/>
              </a:pPr>
              <a:t>60</a:t>
            </a:fld>
            <a:endParaRPr kumimoji="0" lang="en-US" altLang="zh-CN" sz="1400" smtClean="0"/>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844675"/>
            <a:ext cx="77041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4"/>
          <p:cNvSpPr>
            <a:spLocks noGrp="1"/>
          </p:cNvSpPr>
          <p:nvPr>
            <p:ph type="title"/>
          </p:nvPr>
        </p:nvSpPr>
        <p:spPr/>
        <p:txBody>
          <a:bodyPr/>
          <a:lstStyle/>
          <a:p>
            <a:r>
              <a:rPr lang="zh-CN" altLang="en-US" b="1" smtClean="0"/>
              <a:t>数据流图（</a:t>
            </a:r>
            <a:r>
              <a:rPr lang="en-US" altLang="zh-CN" b="1" smtClean="0"/>
              <a:t>DFD</a:t>
            </a:r>
            <a:r>
              <a:rPr lang="zh-CN" altLang="en-US" b="1" smtClean="0"/>
              <a:t>）</a:t>
            </a:r>
          </a:p>
        </p:txBody>
      </p:sp>
      <p:sp>
        <p:nvSpPr>
          <p:cNvPr id="59395"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645277E-6596-4D95-9381-16AE8546F3E0}" type="slidenum">
              <a:rPr kumimoji="0" lang="en-US" altLang="zh-CN" sz="1400" smtClean="0"/>
              <a:pPr eaLnBrk="1" hangingPunct="1">
                <a:spcBef>
                  <a:spcPct val="0"/>
                </a:spcBef>
                <a:buClrTx/>
                <a:buSzTx/>
                <a:buFontTx/>
                <a:buNone/>
              </a:pPr>
              <a:t>61</a:t>
            </a:fld>
            <a:endParaRPr kumimoji="0" lang="en-US" altLang="zh-CN" sz="1400" smtClean="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844675"/>
            <a:ext cx="7285037"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4"/>
          <p:cNvSpPr>
            <a:spLocks noGrp="1"/>
          </p:cNvSpPr>
          <p:nvPr>
            <p:ph type="title"/>
          </p:nvPr>
        </p:nvSpPr>
        <p:spPr/>
        <p:txBody>
          <a:bodyPr/>
          <a:lstStyle/>
          <a:p>
            <a:r>
              <a:rPr lang="zh-CN" altLang="en-US" b="1" smtClean="0"/>
              <a:t>教材销售的</a:t>
            </a:r>
            <a:r>
              <a:rPr lang="en-US" altLang="zh-CN" b="1" smtClean="0"/>
              <a:t>DFD</a:t>
            </a:r>
            <a:endParaRPr lang="zh-CN" altLang="en-US" b="1" smtClean="0"/>
          </a:p>
        </p:txBody>
      </p:sp>
      <p:sp>
        <p:nvSpPr>
          <p:cNvPr id="60419"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95BE7D9A-D4D9-4991-8BEB-3F5BB8FCEFA2}" type="slidenum">
              <a:rPr kumimoji="0" lang="en-US" altLang="zh-CN" sz="1400" smtClean="0"/>
              <a:pPr eaLnBrk="1" hangingPunct="1">
                <a:spcBef>
                  <a:spcPct val="0"/>
                </a:spcBef>
                <a:buClrTx/>
                <a:buSzTx/>
                <a:buFontTx/>
                <a:buNone/>
              </a:pPr>
              <a:t>62</a:t>
            </a:fld>
            <a:endParaRPr kumimoji="0" lang="en-US" altLang="zh-CN" sz="1400" smtClean="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95475"/>
            <a:ext cx="4919663"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294188"/>
            <a:ext cx="51022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3359150"/>
            <a:ext cx="493713"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1443" name="Content Placeholder 1"/>
          <p:cNvSpPr>
            <a:spLocks noGrp="1"/>
          </p:cNvSpPr>
          <p:nvPr>
            <p:ph idx="1"/>
          </p:nvPr>
        </p:nvSpPr>
        <p:spPr/>
        <p:txBody>
          <a:bodyPr/>
          <a:lstStyle/>
          <a:p>
            <a:pPr>
              <a:lnSpc>
                <a:spcPct val="90000"/>
              </a:lnSpc>
            </a:pPr>
            <a:r>
              <a:rPr lang="zh-CN" altLang="en-US" sz="2400" b="1" smtClean="0"/>
              <a:t>定义（作用）</a:t>
            </a:r>
          </a:p>
          <a:p>
            <a:pPr lvl="1">
              <a:lnSpc>
                <a:spcPct val="90000"/>
              </a:lnSpc>
            </a:pPr>
            <a:r>
              <a:rPr lang="en-US" altLang="zh-CN" sz="2400" b="1" smtClean="0"/>
              <a:t>DFD</a:t>
            </a:r>
            <a:r>
              <a:rPr lang="zh-CN" altLang="en-US" sz="2400" b="1" smtClean="0"/>
              <a:t>中所有数据定义的集合.</a:t>
            </a:r>
          </a:p>
          <a:p>
            <a:pPr>
              <a:lnSpc>
                <a:spcPct val="90000"/>
              </a:lnSpc>
              <a:spcBef>
                <a:spcPct val="50000"/>
              </a:spcBef>
            </a:pPr>
            <a:r>
              <a:rPr lang="zh-CN" altLang="en-US" sz="2400" b="1" smtClean="0"/>
              <a:t>用途</a:t>
            </a:r>
          </a:p>
          <a:p>
            <a:pPr lvl="1">
              <a:lnSpc>
                <a:spcPct val="90000"/>
              </a:lnSpc>
            </a:pPr>
            <a:r>
              <a:rPr lang="zh-CN" altLang="en-US" sz="2400" b="1" smtClean="0"/>
              <a:t>分析阶段的交流工具</a:t>
            </a:r>
          </a:p>
          <a:p>
            <a:pPr lvl="1">
              <a:lnSpc>
                <a:spcPct val="90000"/>
              </a:lnSpc>
            </a:pPr>
            <a:r>
              <a:rPr lang="zh-CN" altLang="en-US" sz="2400" b="1" smtClean="0"/>
              <a:t>数据库设计的基础</a:t>
            </a:r>
          </a:p>
          <a:p>
            <a:pPr>
              <a:lnSpc>
                <a:spcPct val="90000"/>
              </a:lnSpc>
              <a:spcBef>
                <a:spcPct val="50000"/>
              </a:spcBef>
            </a:pPr>
            <a:r>
              <a:rPr lang="zh-CN" altLang="en-US" sz="2400" b="1" smtClean="0"/>
              <a:t>基本内容</a:t>
            </a:r>
          </a:p>
          <a:p>
            <a:pPr lvl="1">
              <a:lnSpc>
                <a:spcPct val="90000"/>
              </a:lnSpc>
            </a:pPr>
            <a:r>
              <a:rPr lang="zh-CN" altLang="en-US" sz="2400" b="1" smtClean="0"/>
              <a:t>名字：描述对象的主要名称；</a:t>
            </a:r>
          </a:p>
          <a:p>
            <a:pPr lvl="1">
              <a:lnSpc>
                <a:spcPct val="90000"/>
              </a:lnSpc>
            </a:pPr>
            <a:r>
              <a:rPr lang="zh-CN" altLang="en-US" sz="2400" b="1" smtClean="0"/>
              <a:t>别名：第一项中对象的其他名字；</a:t>
            </a:r>
          </a:p>
          <a:p>
            <a:pPr lvl="1">
              <a:lnSpc>
                <a:spcPct val="90000"/>
              </a:lnSpc>
            </a:pPr>
            <a:r>
              <a:rPr lang="zh-CN" altLang="en-US" sz="2400" b="1" smtClean="0"/>
              <a:t>内容描述：描述对象内容的符号；</a:t>
            </a:r>
          </a:p>
          <a:p>
            <a:pPr lvl="1">
              <a:lnSpc>
                <a:spcPct val="90000"/>
              </a:lnSpc>
            </a:pPr>
            <a:r>
              <a:rPr lang="zh-CN" altLang="en-US" sz="2400" b="1" smtClean="0"/>
              <a:t>补充信息：关于数据类型、预置值、限制等的其他信息。</a:t>
            </a:r>
          </a:p>
          <a:p>
            <a:endParaRPr lang="zh-CN" altLang="en-US" sz="2400" smtClean="0"/>
          </a:p>
        </p:txBody>
      </p:sp>
      <p:sp>
        <p:nvSpPr>
          <p:cNvPr id="6144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E503374-686A-4408-8437-5CDB485B5C09}" type="slidenum">
              <a:rPr kumimoji="0" lang="en-US" altLang="zh-CN" sz="1400" smtClean="0"/>
              <a:pPr eaLnBrk="1" hangingPunct="1">
                <a:spcBef>
                  <a:spcPct val="0"/>
                </a:spcBef>
                <a:buClrTx/>
                <a:buSzTx/>
                <a:buFontTx/>
                <a:buNone/>
              </a:pPr>
              <a:t>63</a:t>
            </a:fld>
            <a:endParaRPr kumimoji="0" lang="en-US" altLang="zh-CN" sz="14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2467" name="Content Placeholder 1"/>
          <p:cNvSpPr>
            <a:spLocks noGrp="1"/>
          </p:cNvSpPr>
          <p:nvPr>
            <p:ph idx="1"/>
          </p:nvPr>
        </p:nvSpPr>
        <p:spPr/>
        <p:txBody>
          <a:bodyPr/>
          <a:lstStyle/>
          <a:p>
            <a:pPr>
              <a:lnSpc>
                <a:spcPct val="90000"/>
              </a:lnSpc>
            </a:pPr>
            <a:r>
              <a:rPr lang="en-US" altLang="zh-CN" sz="2800" b="1" smtClean="0"/>
              <a:t>DFD</a:t>
            </a:r>
            <a:r>
              <a:rPr lang="zh-CN" altLang="en-US" sz="2800" b="1" smtClean="0"/>
              <a:t>中的数据类别</a:t>
            </a:r>
          </a:p>
          <a:p>
            <a:pPr lvl="1">
              <a:lnSpc>
                <a:spcPct val="90000"/>
              </a:lnSpc>
            </a:pPr>
            <a:r>
              <a:rPr lang="zh-CN" altLang="en-US" sz="2400" b="1" smtClean="0"/>
              <a:t>只含一个数据的数据项（或数据元素）；</a:t>
            </a:r>
          </a:p>
          <a:p>
            <a:pPr lvl="1">
              <a:lnSpc>
                <a:spcPct val="90000"/>
              </a:lnSpc>
            </a:pPr>
            <a:r>
              <a:rPr lang="zh-CN" altLang="en-US" sz="2400" b="1" smtClean="0"/>
              <a:t>由多个相关数据项组成的数据流；</a:t>
            </a:r>
          </a:p>
          <a:p>
            <a:pPr lvl="1">
              <a:lnSpc>
                <a:spcPct val="90000"/>
              </a:lnSpc>
            </a:pPr>
            <a:r>
              <a:rPr lang="zh-CN" altLang="en-US" sz="2400" b="1" smtClean="0"/>
              <a:t>数据文件或数据库。</a:t>
            </a:r>
          </a:p>
          <a:p>
            <a:endParaRPr lang="zh-CN" altLang="en-US" sz="2400" smtClean="0"/>
          </a:p>
        </p:txBody>
      </p:sp>
      <p:sp>
        <p:nvSpPr>
          <p:cNvPr id="6246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85CBDE4A-6305-4205-9877-B144E22E2A99}" type="slidenum">
              <a:rPr kumimoji="0" lang="en-US" altLang="zh-CN" sz="1400" smtClean="0"/>
              <a:pPr eaLnBrk="1" hangingPunct="1">
                <a:spcBef>
                  <a:spcPct val="0"/>
                </a:spcBef>
                <a:buClrTx/>
                <a:buSzTx/>
                <a:buFontTx/>
                <a:buNone/>
              </a:pPr>
              <a:t>64</a:t>
            </a:fld>
            <a:endParaRPr kumimoji="0" lang="en-US" altLang="zh-CN" sz="140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3491" name="Content Placeholder 1"/>
          <p:cNvSpPr>
            <a:spLocks noGrp="1"/>
          </p:cNvSpPr>
          <p:nvPr>
            <p:ph idx="1"/>
          </p:nvPr>
        </p:nvSpPr>
        <p:spPr/>
        <p:txBody>
          <a:bodyPr/>
          <a:lstStyle/>
          <a:p>
            <a:pPr>
              <a:lnSpc>
                <a:spcPct val="90000"/>
              </a:lnSpc>
            </a:pPr>
            <a:r>
              <a:rPr lang="zh-CN" altLang="en-US" sz="2800" b="1" smtClean="0"/>
              <a:t>数据流条目</a:t>
            </a:r>
          </a:p>
          <a:p>
            <a:pPr lvl="1">
              <a:lnSpc>
                <a:spcPct val="90000"/>
              </a:lnSpc>
            </a:pPr>
            <a:r>
              <a:rPr lang="zh-CN" altLang="en-US" sz="2400" b="1" smtClean="0"/>
              <a:t>给出一个数据流定义方法，通常是列出该数据流的各个数据项。</a:t>
            </a:r>
          </a:p>
          <a:p>
            <a:endParaRPr lang="zh-CN" altLang="en-US" sz="2400" smtClean="0"/>
          </a:p>
        </p:txBody>
      </p:sp>
      <p:sp>
        <p:nvSpPr>
          <p:cNvPr id="6349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41BD70C-A702-441D-BE38-F1A9855D1A97}" type="slidenum">
              <a:rPr kumimoji="0" lang="en-US" altLang="zh-CN" sz="1400" smtClean="0"/>
              <a:pPr eaLnBrk="1" hangingPunct="1">
                <a:spcBef>
                  <a:spcPct val="0"/>
                </a:spcBef>
                <a:buClrTx/>
                <a:buSzTx/>
                <a:buFontTx/>
                <a:buNone/>
              </a:pPr>
              <a:t>65</a:t>
            </a:fld>
            <a:endParaRPr kumimoji="0" lang="en-US" altLang="zh-CN" sz="1400" smtClean="0"/>
          </a:p>
        </p:txBody>
      </p:sp>
      <p:grpSp>
        <p:nvGrpSpPr>
          <p:cNvPr id="3" name="Group 2"/>
          <p:cNvGrpSpPr>
            <a:grpSpLocks/>
          </p:cNvGrpSpPr>
          <p:nvPr/>
        </p:nvGrpSpPr>
        <p:grpSpPr bwMode="auto">
          <a:xfrm>
            <a:off x="1187450" y="3500438"/>
            <a:ext cx="7304088" cy="2309812"/>
            <a:chOff x="1187624" y="3501008"/>
            <a:chExt cx="7304087" cy="2309515"/>
          </a:xfrm>
        </p:grpSpPr>
        <p:sp>
          <p:nvSpPr>
            <p:cNvPr id="63494" name="Rectangle 1"/>
            <p:cNvSpPr>
              <a:spLocks noChangeArrowheads="1"/>
            </p:cNvSpPr>
            <p:nvPr/>
          </p:nvSpPr>
          <p:spPr bwMode="auto">
            <a:xfrm>
              <a:off x="1187624" y="3501008"/>
              <a:ext cx="3897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t>数据流</a:t>
              </a:r>
              <a:r>
                <a:rPr lang="zh-CN" altLang="en-US" sz="2400" b="1">
                  <a:latin typeface="Times New Roman" pitchFamily="18" charset="0"/>
                </a:rPr>
                <a:t>“</a:t>
              </a:r>
              <a:r>
                <a:rPr lang="zh-CN" altLang="en-US" sz="2400" b="1"/>
                <a:t>发票</a:t>
              </a:r>
              <a:r>
                <a:rPr lang="zh-CN" altLang="en-US" sz="2400" b="1">
                  <a:latin typeface="Times New Roman" pitchFamily="18" charset="0"/>
                </a:rPr>
                <a:t>”</a:t>
              </a:r>
              <a:r>
                <a:rPr lang="zh-CN" altLang="en-US" sz="2400" b="1"/>
                <a:t>的字典条目</a:t>
              </a:r>
              <a:endParaRPr lang="en-GB" altLang="en-US" sz="2400"/>
            </a:p>
          </p:txBody>
        </p:sp>
        <p:pic>
          <p:nvPicPr>
            <p:cNvPr id="634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962673"/>
              <a:ext cx="7304087"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4515" name="Content Placeholder 1"/>
          <p:cNvSpPr>
            <a:spLocks noGrp="1"/>
          </p:cNvSpPr>
          <p:nvPr>
            <p:ph idx="1"/>
          </p:nvPr>
        </p:nvSpPr>
        <p:spPr/>
        <p:txBody>
          <a:bodyPr/>
          <a:lstStyle/>
          <a:p>
            <a:pPr>
              <a:lnSpc>
                <a:spcPct val="90000"/>
              </a:lnSpc>
            </a:pPr>
            <a:r>
              <a:rPr lang="en-US" altLang="zh-CN" sz="2400" b="1" smtClean="0"/>
              <a:t>“=” </a:t>
            </a:r>
            <a:r>
              <a:rPr lang="zh-CN" altLang="en-US" sz="2400" b="1" smtClean="0"/>
              <a:t>定义符号，表示对名字的定义；</a:t>
            </a:r>
          </a:p>
          <a:p>
            <a:pPr>
              <a:lnSpc>
                <a:spcPct val="90000"/>
              </a:lnSpc>
            </a:pPr>
            <a:r>
              <a:rPr lang="en-US" altLang="zh-CN" sz="2400" b="1" smtClean="0"/>
              <a:t>“+” </a:t>
            </a:r>
            <a:r>
              <a:rPr lang="zh-CN" altLang="en-US" sz="2400" b="1" smtClean="0"/>
              <a:t>与符号，表示由几个数据项组成；</a:t>
            </a:r>
          </a:p>
          <a:p>
            <a:pPr>
              <a:lnSpc>
                <a:spcPct val="90000"/>
              </a:lnSpc>
            </a:pPr>
            <a:r>
              <a:rPr lang="en-US" altLang="zh-CN" sz="2400" b="1" smtClean="0"/>
              <a:t>“[]” </a:t>
            </a:r>
            <a:r>
              <a:rPr lang="zh-CN" altLang="en-US" sz="2400" b="1" smtClean="0"/>
              <a:t>选择符号，表示括号中内容可任意选取一个项；</a:t>
            </a:r>
          </a:p>
          <a:p>
            <a:pPr>
              <a:lnSpc>
                <a:spcPct val="90000"/>
              </a:lnSpc>
            </a:pPr>
            <a:r>
              <a:rPr lang="en-US" altLang="zh-CN" sz="2400" b="1" smtClean="0"/>
              <a:t>“{}” </a:t>
            </a:r>
            <a:r>
              <a:rPr lang="zh-CN" altLang="en-US" sz="2400" b="1" smtClean="0"/>
              <a:t>重复符号，表示括号中的内容可重复使用零次或多次；</a:t>
            </a:r>
          </a:p>
          <a:p>
            <a:pPr>
              <a:lnSpc>
                <a:spcPct val="90000"/>
              </a:lnSpc>
            </a:pPr>
            <a:r>
              <a:rPr lang="en-US" altLang="zh-CN" sz="2400" b="1" smtClean="0"/>
              <a:t>“()” </a:t>
            </a:r>
            <a:r>
              <a:rPr lang="zh-CN" altLang="en-US" sz="2400" b="1" smtClean="0"/>
              <a:t>可选符号，表示括号中的内容可以由设计者确定取舍；</a:t>
            </a:r>
          </a:p>
          <a:p>
            <a:pPr>
              <a:lnSpc>
                <a:spcPct val="90000"/>
              </a:lnSpc>
            </a:pPr>
            <a:r>
              <a:rPr lang="en-US" altLang="zh-CN" sz="2400" b="1" smtClean="0"/>
              <a:t>“</a:t>
            </a:r>
            <a:r>
              <a:rPr lang="zh-CN" altLang="en-US" sz="2400" b="1" smtClean="0"/>
              <a:t>*</a:t>
            </a:r>
            <a:r>
              <a:rPr lang="en-US" altLang="zh-CN" sz="2400" b="1" smtClean="0"/>
              <a:t>…*”</a:t>
            </a:r>
            <a:r>
              <a:rPr lang="zh-CN" altLang="en-US" sz="2400" b="1" smtClean="0"/>
              <a:t>注释符，表示两个*号之间的内容为对条目的注释 </a:t>
            </a:r>
          </a:p>
          <a:p>
            <a:endParaRPr lang="zh-CN" altLang="en-US" sz="2400" smtClean="0"/>
          </a:p>
        </p:txBody>
      </p:sp>
      <p:sp>
        <p:nvSpPr>
          <p:cNvPr id="6451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CFC4F87-C744-4ACC-A370-EBA54667EB0C}" type="slidenum">
              <a:rPr kumimoji="0" lang="en-US" altLang="zh-CN" sz="1400" smtClean="0"/>
              <a:pPr eaLnBrk="1" hangingPunct="1">
                <a:spcBef>
                  <a:spcPct val="0"/>
                </a:spcBef>
                <a:buClrTx/>
                <a:buSzTx/>
                <a:buFontTx/>
                <a:buNone/>
              </a:pPr>
              <a:t>66</a:t>
            </a:fld>
            <a:endParaRPr kumimoji="0" lang="en-US" altLang="zh-CN" sz="14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5539" name="Content Placeholder 1"/>
          <p:cNvSpPr>
            <a:spLocks noGrp="1"/>
          </p:cNvSpPr>
          <p:nvPr>
            <p:ph idx="1"/>
          </p:nvPr>
        </p:nvSpPr>
        <p:spPr/>
        <p:txBody>
          <a:bodyPr/>
          <a:lstStyle/>
          <a:p>
            <a:r>
              <a:rPr lang="zh-CN" altLang="en-US" sz="2800" b="1" smtClean="0"/>
              <a:t>注：</a:t>
            </a:r>
          </a:p>
          <a:p>
            <a:pPr lvl="1">
              <a:lnSpc>
                <a:spcPct val="150000"/>
              </a:lnSpc>
            </a:pPr>
            <a:r>
              <a:rPr lang="zh-CN" altLang="en-US" sz="2400" b="1" smtClean="0"/>
              <a:t>对较长或复杂的数据流可用分层次描述</a:t>
            </a:r>
          </a:p>
          <a:p>
            <a:pPr lvl="1">
              <a:lnSpc>
                <a:spcPct val="150000"/>
              </a:lnSpc>
              <a:buFontTx/>
              <a:buNone/>
            </a:pPr>
            <a:r>
              <a:rPr lang="zh-CN" altLang="en-US" sz="2000" b="1" smtClean="0"/>
              <a:t>		发票= (学号)+姓名+{发票行</a:t>
            </a:r>
            <a:r>
              <a:rPr lang="en-US" altLang="zh-CN" sz="2000" b="1" smtClean="0"/>
              <a:t>}+</a:t>
            </a:r>
            <a:r>
              <a:rPr lang="zh-CN" altLang="en-US" sz="2000" b="1" smtClean="0"/>
              <a:t>书费合计</a:t>
            </a:r>
          </a:p>
          <a:p>
            <a:pPr lvl="1">
              <a:lnSpc>
                <a:spcPct val="150000"/>
              </a:lnSpc>
              <a:buFontTx/>
              <a:buNone/>
            </a:pPr>
            <a:r>
              <a:rPr lang="zh-CN" altLang="en-US" sz="2000" b="1" smtClean="0">
                <a:solidFill>
                  <a:srgbClr val="0000FF"/>
                </a:solidFill>
              </a:rPr>
              <a:t>		发票行=书号+单价+数量+总价</a:t>
            </a:r>
          </a:p>
          <a:p>
            <a:pPr lvl="1">
              <a:lnSpc>
                <a:spcPct val="150000"/>
              </a:lnSpc>
            </a:pPr>
            <a:r>
              <a:rPr lang="zh-CN" altLang="en-US" sz="2400" b="1" smtClean="0"/>
              <a:t>不允许同一个数据在系统中使用不同的名字</a:t>
            </a:r>
          </a:p>
          <a:p>
            <a:endParaRPr lang="zh-CN" altLang="en-US" sz="2400" smtClean="0"/>
          </a:p>
        </p:txBody>
      </p:sp>
      <p:sp>
        <p:nvSpPr>
          <p:cNvPr id="6554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9A6C04C-FF1F-4901-8129-72B09783C090}" type="slidenum">
              <a:rPr kumimoji="0" lang="en-US" altLang="zh-CN" sz="1400" smtClean="0"/>
              <a:pPr eaLnBrk="1" hangingPunct="1">
                <a:spcBef>
                  <a:spcPct val="0"/>
                </a:spcBef>
                <a:buClrTx/>
                <a:buSzTx/>
                <a:buFontTx/>
                <a:buNone/>
              </a:pPr>
              <a:t>67</a:t>
            </a:fld>
            <a:endParaRPr kumimoji="0" lang="en-US" altLang="zh-CN" sz="140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6563" name="Content Placeholder 1"/>
          <p:cNvSpPr>
            <a:spLocks noGrp="1"/>
          </p:cNvSpPr>
          <p:nvPr>
            <p:ph idx="1"/>
          </p:nvPr>
        </p:nvSpPr>
        <p:spPr/>
        <p:txBody>
          <a:bodyPr/>
          <a:lstStyle/>
          <a:p>
            <a:r>
              <a:rPr lang="zh-CN" altLang="en-US" sz="2800" b="1" smtClean="0"/>
              <a:t>数据文件条目</a:t>
            </a:r>
          </a:p>
          <a:p>
            <a:pPr lvl="1"/>
            <a:r>
              <a:rPr lang="zh-CN" altLang="en-US" sz="2400" b="1" smtClean="0"/>
              <a:t>给出文件的定义，通常是列出记录组成数据项和文件的组织。也可以列出数据文件或数据库(表单</a:t>
            </a:r>
            <a:r>
              <a:rPr lang="en-US" altLang="zh-CN" sz="2400" b="1" smtClean="0"/>
              <a:t>)</a:t>
            </a:r>
            <a:r>
              <a:rPr lang="zh-CN" altLang="en-US" sz="2400" b="1" smtClean="0"/>
              <a:t>的结构。</a:t>
            </a:r>
          </a:p>
          <a:p>
            <a:endParaRPr lang="zh-CN" altLang="en-US" sz="2400" smtClean="0"/>
          </a:p>
        </p:txBody>
      </p:sp>
      <p:sp>
        <p:nvSpPr>
          <p:cNvPr id="6656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56BE0C4-EDF3-4E37-B741-42DC86F49509}" type="slidenum">
              <a:rPr kumimoji="0" lang="en-US" altLang="zh-CN" sz="1400" smtClean="0"/>
              <a:pPr eaLnBrk="1" hangingPunct="1">
                <a:spcBef>
                  <a:spcPct val="0"/>
                </a:spcBef>
                <a:buClrTx/>
                <a:buSzTx/>
                <a:buFontTx/>
                <a:buNone/>
              </a:pPr>
              <a:t>68</a:t>
            </a:fld>
            <a:endParaRPr kumimoji="0" lang="en-US" altLang="zh-CN" sz="1400" smtClean="0"/>
          </a:p>
        </p:txBody>
      </p:sp>
      <p:grpSp>
        <p:nvGrpSpPr>
          <p:cNvPr id="7" name="Group 6"/>
          <p:cNvGrpSpPr>
            <a:grpSpLocks/>
          </p:cNvGrpSpPr>
          <p:nvPr/>
        </p:nvGrpSpPr>
        <p:grpSpPr bwMode="auto">
          <a:xfrm>
            <a:off x="1187450" y="3933825"/>
            <a:ext cx="6164263" cy="2581275"/>
            <a:chOff x="1187624" y="3933056"/>
            <a:chExt cx="6164263" cy="2582565"/>
          </a:xfrm>
        </p:grpSpPr>
        <p:sp>
          <p:nvSpPr>
            <p:cNvPr id="66566" name="Rectangle 3"/>
            <p:cNvSpPr>
              <a:spLocks noChangeArrowheads="1"/>
            </p:cNvSpPr>
            <p:nvPr/>
          </p:nvSpPr>
          <p:spPr bwMode="auto">
            <a:xfrm>
              <a:off x="1187624" y="3933056"/>
              <a:ext cx="4360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latin typeface="Times New Roman" pitchFamily="18" charset="0"/>
                </a:rPr>
                <a:t>“</a:t>
              </a:r>
              <a:r>
                <a:rPr lang="zh-CN" altLang="en-US" sz="2400" b="1"/>
                <a:t>各班学生用书表</a:t>
              </a:r>
              <a:r>
                <a:rPr lang="en-US" altLang="zh-CN" sz="2400" b="1">
                  <a:latin typeface="Times New Roman" pitchFamily="18" charset="0"/>
                </a:rPr>
                <a:t>”</a:t>
              </a:r>
              <a:r>
                <a:rPr lang="zh-CN" altLang="en-US" sz="2400" b="1"/>
                <a:t>的字典条目</a:t>
              </a:r>
              <a:endParaRPr lang="en-GB" altLang="en-US" sz="2400"/>
            </a:p>
          </p:txBody>
        </p:sp>
        <p:pic>
          <p:nvPicPr>
            <p:cNvPr id="665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394721"/>
              <a:ext cx="6164263"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7587" name="Content Placeholder 1"/>
          <p:cNvSpPr>
            <a:spLocks noGrp="1"/>
          </p:cNvSpPr>
          <p:nvPr>
            <p:ph idx="1"/>
          </p:nvPr>
        </p:nvSpPr>
        <p:spPr/>
        <p:txBody>
          <a:bodyPr/>
          <a:lstStyle/>
          <a:p>
            <a:pPr>
              <a:spcBef>
                <a:spcPts val="600"/>
              </a:spcBef>
            </a:pPr>
            <a:r>
              <a:rPr lang="zh-CN" altLang="en-US" sz="2800" b="1" smtClean="0"/>
              <a:t>数据项条目</a:t>
            </a:r>
          </a:p>
          <a:p>
            <a:pPr lvl="1">
              <a:spcBef>
                <a:spcPts val="600"/>
              </a:spcBef>
            </a:pPr>
            <a:r>
              <a:rPr lang="zh-CN" altLang="en-US" sz="2400" b="1" smtClean="0"/>
              <a:t>包含在数据流或文件中的数据项（数据元素），如果某数据项是很明显的，不会产生二义性，则允许不单独编写数据项条目。</a:t>
            </a:r>
          </a:p>
          <a:p>
            <a:pPr lvl="1">
              <a:spcBef>
                <a:spcPts val="600"/>
              </a:spcBef>
            </a:pPr>
            <a:r>
              <a:rPr lang="zh-CN" altLang="en-US" sz="2400" b="1" smtClean="0"/>
              <a:t>一般包括数据项名、别名、取值、备注。</a:t>
            </a:r>
          </a:p>
          <a:p>
            <a:r>
              <a:rPr lang="zh-CN" altLang="en-US" sz="2800" b="1" smtClean="0"/>
              <a:t>数据项字典条目示例</a:t>
            </a:r>
            <a:endParaRPr lang="en-US" altLang="zh-CN" sz="2800" smtClean="0"/>
          </a:p>
          <a:p>
            <a:pPr lvl="1"/>
            <a:r>
              <a:rPr lang="zh-CN" altLang="en-US" sz="2400" b="1" smtClean="0"/>
              <a:t>年级：属于数据文件“各班学生用书表”；</a:t>
            </a:r>
          </a:p>
          <a:p>
            <a:pPr lvl="1"/>
            <a:r>
              <a:rPr lang="zh-CN" altLang="en-US" sz="2400" b="1" smtClean="0"/>
              <a:t>数量：属于数据流“发票”；</a:t>
            </a:r>
          </a:p>
          <a:p>
            <a:pPr lvl="1"/>
            <a:r>
              <a:rPr lang="zh-CN" altLang="en-US" sz="2400" b="1" smtClean="0"/>
              <a:t>书费合计：属于数据流“发票。</a:t>
            </a:r>
            <a:r>
              <a:rPr lang="zh-CN" altLang="en-US" sz="2000" b="1" smtClean="0"/>
              <a:t>”</a:t>
            </a:r>
          </a:p>
          <a:p>
            <a:endParaRPr lang="zh-CN" altLang="en-US" sz="2400" smtClean="0"/>
          </a:p>
        </p:txBody>
      </p:sp>
      <p:sp>
        <p:nvSpPr>
          <p:cNvPr id="6758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E463E31-ACB4-4472-BEE1-A419C3854095}" type="slidenum">
              <a:rPr kumimoji="0" lang="en-US" altLang="zh-CN" sz="1400" smtClean="0"/>
              <a:pPr eaLnBrk="1" hangingPunct="1">
                <a:spcBef>
                  <a:spcPct val="0"/>
                </a:spcBef>
                <a:buClrTx/>
                <a:buSzTx/>
                <a:buFontTx/>
                <a:buNone/>
              </a:pPr>
              <a:t>69</a:t>
            </a:fld>
            <a:endParaRPr kumimoji="0" lang="en-US" altLang="zh-CN" sz="14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4"/>
          <p:cNvSpPr>
            <a:spLocks noGrp="1"/>
          </p:cNvSpPr>
          <p:nvPr>
            <p:ph type="title"/>
          </p:nvPr>
        </p:nvSpPr>
        <p:spPr/>
        <p:txBody>
          <a:bodyPr/>
          <a:lstStyle/>
          <a:p>
            <a:r>
              <a:rPr lang="zh-CN" altLang="en-US" b="1" smtClean="0"/>
              <a:t>需求层次</a:t>
            </a:r>
            <a:endParaRPr lang="en-GB" altLang="en-US" b="1" smtClean="0"/>
          </a:p>
        </p:txBody>
      </p:sp>
      <p:sp>
        <p:nvSpPr>
          <p:cNvPr id="8195"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A37C9E8-BFA0-4B8F-AACA-BDD06F9129EF}" type="slidenum">
              <a:rPr kumimoji="0" lang="en-US" altLang="zh-CN" sz="1400" smtClean="0"/>
              <a:pPr eaLnBrk="1" hangingPunct="1">
                <a:spcBef>
                  <a:spcPct val="0"/>
                </a:spcBef>
                <a:buClrTx/>
                <a:buSzTx/>
                <a:buFontTx/>
                <a:buNone/>
              </a:pPr>
              <a:t>7</a:t>
            </a:fld>
            <a:endParaRPr kumimoji="0" lang="en-US" altLang="zh-CN" sz="1400" smtClean="0"/>
          </a:p>
        </p:txBody>
      </p:sp>
      <p:graphicFrame>
        <p:nvGraphicFramePr>
          <p:cNvPr id="8196" name="Object 2"/>
          <p:cNvGraphicFramePr>
            <a:graphicFrameLocks noGrp="1" noChangeAspect="1"/>
          </p:cNvGraphicFramePr>
          <p:nvPr/>
        </p:nvGraphicFramePr>
        <p:xfrm>
          <a:off x="1476375" y="1844675"/>
          <a:ext cx="6781800" cy="4392613"/>
        </p:xfrm>
        <a:graphic>
          <a:graphicData uri="http://schemas.openxmlformats.org/presentationml/2006/ole">
            <mc:AlternateContent xmlns:mc="http://schemas.openxmlformats.org/markup-compatibility/2006">
              <mc:Choice xmlns:v="urn:schemas-microsoft-com:vml" Requires="v">
                <p:oleObj spid="_x0000_s8224" name="Visio" r:id="rId3" imgW="2402562" imgH="1555740" progId="Visio.Drawing.11">
                  <p:embed/>
                </p:oleObj>
              </mc:Choice>
              <mc:Fallback>
                <p:oleObj name="Visio" r:id="rId3" imgW="2402562" imgH="1555740" progId="Visio.Drawing.11">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44675"/>
                        <a:ext cx="67818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8611" name="Content Placeholder 1"/>
          <p:cNvSpPr>
            <a:spLocks noGrp="1"/>
          </p:cNvSpPr>
          <p:nvPr>
            <p:ph idx="1"/>
          </p:nvPr>
        </p:nvSpPr>
        <p:spPr/>
        <p:txBody>
          <a:bodyPr/>
          <a:lstStyle/>
          <a:p>
            <a:pPr>
              <a:spcBef>
                <a:spcPts val="600"/>
              </a:spcBef>
            </a:pPr>
            <a:r>
              <a:rPr lang="zh-CN" altLang="en-US" sz="2800" b="1" smtClean="0"/>
              <a:t>数据项“年级”的字典条目</a:t>
            </a:r>
            <a:endParaRPr lang="zh-CN" altLang="en-US" sz="2400" smtClean="0"/>
          </a:p>
        </p:txBody>
      </p:sp>
      <p:sp>
        <p:nvSpPr>
          <p:cNvPr id="6861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1928DC8-0688-4707-9A9D-9A6598674558}" type="slidenum">
              <a:rPr kumimoji="0" lang="en-US" altLang="zh-CN" sz="1400" smtClean="0"/>
              <a:pPr eaLnBrk="1" hangingPunct="1">
                <a:spcBef>
                  <a:spcPct val="0"/>
                </a:spcBef>
                <a:buClrTx/>
                <a:buSzTx/>
                <a:buFontTx/>
                <a:buNone/>
              </a:pPr>
              <a:t>70</a:t>
            </a:fld>
            <a:endParaRPr kumimoji="0" lang="en-US" altLang="zh-CN" sz="1400" smtClean="0"/>
          </a:p>
        </p:txBody>
      </p:sp>
      <p:pic>
        <p:nvPicPr>
          <p:cNvPr id="686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781300"/>
            <a:ext cx="5707062"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p:cNvSpPr>
            <a:spLocks noGrp="1"/>
          </p:cNvSpPr>
          <p:nvPr>
            <p:ph type="title"/>
          </p:nvPr>
        </p:nvSpPr>
        <p:spPr/>
        <p:txBody>
          <a:bodyPr/>
          <a:lstStyle/>
          <a:p>
            <a:r>
              <a:rPr lang="zh-CN" altLang="en-US" b="1" smtClean="0"/>
              <a:t>数据字典</a:t>
            </a:r>
            <a:r>
              <a:rPr lang="en-US" altLang="zh-CN" b="1" smtClean="0"/>
              <a:t>(</a:t>
            </a:r>
            <a:r>
              <a:rPr lang="en-GB" altLang="zh-CN" b="1" smtClean="0"/>
              <a:t>DD)</a:t>
            </a:r>
            <a:endParaRPr lang="zh-CN" altLang="en-US" b="1" smtClean="0"/>
          </a:p>
        </p:txBody>
      </p:sp>
      <p:sp>
        <p:nvSpPr>
          <p:cNvPr id="60419" name="Content Placeholder 1"/>
          <p:cNvSpPr>
            <a:spLocks noGrp="1"/>
          </p:cNvSpPr>
          <p:nvPr>
            <p:ph sz="half" idx="1"/>
          </p:nvPr>
        </p:nvSpPr>
        <p:spPr/>
        <p:txBody>
          <a:bodyPr/>
          <a:lstStyle/>
          <a:p>
            <a:pPr>
              <a:spcBef>
                <a:spcPts val="600"/>
              </a:spcBef>
            </a:pPr>
            <a:r>
              <a:rPr lang="zh-CN" altLang="en-US" b="1" smtClean="0"/>
              <a:t>数据项“数量”的字典条目</a:t>
            </a:r>
            <a:endParaRPr lang="zh-CN" altLang="en-US" sz="2400" smtClean="0"/>
          </a:p>
        </p:txBody>
      </p:sp>
      <p:sp>
        <p:nvSpPr>
          <p:cNvPr id="6" name="Content Placeholder 5"/>
          <p:cNvSpPr>
            <a:spLocks noGrp="1"/>
          </p:cNvSpPr>
          <p:nvPr>
            <p:ph sz="half" idx="2"/>
          </p:nvPr>
        </p:nvSpPr>
        <p:spPr/>
        <p:txBody>
          <a:bodyPr/>
          <a:lstStyle/>
          <a:p>
            <a:pPr>
              <a:spcBef>
                <a:spcPts val="600"/>
              </a:spcBef>
            </a:pPr>
            <a:r>
              <a:rPr lang="zh-CN" altLang="en-US" b="1" smtClean="0"/>
              <a:t>数据项“书费合计”的字典条目</a:t>
            </a:r>
          </a:p>
          <a:p>
            <a:endParaRPr lang="en-GB" altLang="en-US" smtClean="0"/>
          </a:p>
        </p:txBody>
      </p:sp>
      <p:sp>
        <p:nvSpPr>
          <p:cNvPr id="6963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1423F7A-CF89-4774-AFBD-AE3D4A15FDF9}" type="slidenum">
              <a:rPr kumimoji="0" lang="en-US" altLang="zh-CN" sz="1400" smtClean="0"/>
              <a:pPr eaLnBrk="1" hangingPunct="1">
                <a:spcBef>
                  <a:spcPct val="0"/>
                </a:spcBef>
                <a:buClrTx/>
                <a:buSzTx/>
                <a:buFontTx/>
                <a:buNone/>
              </a:pPr>
              <a:t>71</a:t>
            </a:fld>
            <a:endParaRPr kumimoji="0" lang="en-US" altLang="zh-CN" sz="1400" smtClean="0"/>
          </a:p>
        </p:txBody>
      </p:sp>
      <p:pic>
        <p:nvPicPr>
          <p:cNvPr id="78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213100"/>
            <a:ext cx="3419475" cy="254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213100"/>
            <a:ext cx="3475037"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fade">
                                      <p:cBhvr>
                                        <p:cTn id="7" dur="500"/>
                                        <p:tgtEl>
                                          <p:spTgt spid="604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8851"/>
                                        </p:tgtEl>
                                        <p:attrNameLst>
                                          <p:attrName>style.visibility</p:attrName>
                                        </p:attrNameLst>
                                      </p:cBhvr>
                                      <p:to>
                                        <p:strVal val="visible"/>
                                      </p:to>
                                    </p:set>
                                    <p:animEffect transition="in" filter="fade">
                                      <p:cBhvr>
                                        <p:cTn id="10" dur="500"/>
                                        <p:tgtEl>
                                          <p:spTgt spid="7885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8852"/>
                                        </p:tgtEl>
                                        <p:attrNameLst>
                                          <p:attrName>style.visibility</p:attrName>
                                        </p:attrNameLst>
                                      </p:cBhvr>
                                      <p:to>
                                        <p:strVal val="visible"/>
                                      </p:to>
                                    </p:set>
                                    <p:animEffect transition="in" filter="fade">
                                      <p:cBhvr>
                                        <p:cTn id="18" dur="5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P spid="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p:cNvSpPr>
            <a:spLocks noGrp="1"/>
          </p:cNvSpPr>
          <p:nvPr>
            <p:ph type="title"/>
          </p:nvPr>
        </p:nvSpPr>
        <p:spPr/>
        <p:txBody>
          <a:bodyPr/>
          <a:lstStyle/>
          <a:p>
            <a:r>
              <a:rPr lang="zh-CN" altLang="en-US" b="1" smtClean="0"/>
              <a:t>加工说明</a:t>
            </a:r>
            <a:r>
              <a:rPr lang="en-US" altLang="zh-CN" b="1" smtClean="0"/>
              <a:t>(</a:t>
            </a:r>
            <a:r>
              <a:rPr lang="en-GB" altLang="zh-CN" b="1" smtClean="0"/>
              <a:t>PSPEC)</a:t>
            </a:r>
            <a:endParaRPr lang="zh-CN" altLang="en-US" b="1" smtClean="0"/>
          </a:p>
        </p:txBody>
      </p:sp>
      <p:sp>
        <p:nvSpPr>
          <p:cNvPr id="60419" name="Content Placeholder 1"/>
          <p:cNvSpPr>
            <a:spLocks noGrp="1"/>
          </p:cNvSpPr>
          <p:nvPr>
            <p:ph idx="1"/>
          </p:nvPr>
        </p:nvSpPr>
        <p:spPr/>
        <p:txBody>
          <a:bodyPr/>
          <a:lstStyle/>
          <a:p>
            <a:pPr>
              <a:spcBef>
                <a:spcPts val="600"/>
              </a:spcBef>
            </a:pPr>
            <a:r>
              <a:rPr lang="zh-CN" altLang="en-US" sz="2400" b="1" smtClean="0">
                <a:latin typeface="宋体" pitchFamily="2" charset="-122"/>
              </a:rPr>
              <a:t>加工说明</a:t>
            </a:r>
          </a:p>
          <a:p>
            <a:pPr lvl="1">
              <a:spcBef>
                <a:spcPts val="600"/>
              </a:spcBef>
            </a:pPr>
            <a:r>
              <a:rPr lang="zh-CN" altLang="en-US" sz="2400" b="1" smtClean="0">
                <a:latin typeface="宋体" pitchFamily="2" charset="-122"/>
              </a:rPr>
              <a:t>对</a:t>
            </a:r>
            <a:r>
              <a:rPr lang="en-US" altLang="zh-CN" sz="2400" b="1" smtClean="0">
                <a:latin typeface="宋体" pitchFamily="2" charset="-122"/>
              </a:rPr>
              <a:t>DFD</a:t>
            </a:r>
            <a:r>
              <a:rPr lang="zh-CN" altLang="en-US" sz="2400" b="1" smtClean="0">
                <a:latin typeface="宋体" pitchFamily="2" charset="-122"/>
              </a:rPr>
              <a:t>中的每个加工所作的说明。由输入数据、加工逻辑和输出数据等部分组成。</a:t>
            </a:r>
          </a:p>
          <a:p>
            <a:pPr>
              <a:spcBef>
                <a:spcPts val="600"/>
              </a:spcBef>
            </a:pPr>
            <a:r>
              <a:rPr lang="zh-CN" altLang="en-US" sz="2400" b="1" smtClean="0">
                <a:latin typeface="宋体" pitchFamily="2" charset="-122"/>
              </a:rPr>
              <a:t>加工逻辑</a:t>
            </a:r>
          </a:p>
          <a:p>
            <a:pPr lvl="1">
              <a:spcBef>
                <a:spcPts val="600"/>
              </a:spcBef>
            </a:pPr>
            <a:r>
              <a:rPr lang="zh-CN" altLang="en-US" sz="2400" b="1" smtClean="0">
                <a:latin typeface="宋体" pitchFamily="2" charset="-122"/>
              </a:rPr>
              <a:t>阐明把输入数据转换为输出数据的策略。</a:t>
            </a:r>
          </a:p>
          <a:p>
            <a:pPr>
              <a:spcBef>
                <a:spcPts val="600"/>
              </a:spcBef>
            </a:pPr>
            <a:r>
              <a:rPr lang="zh-CN" altLang="en-US" sz="2400" b="1" smtClean="0">
                <a:latin typeface="宋体" pitchFamily="2" charset="-122"/>
              </a:rPr>
              <a:t>描述工具</a:t>
            </a:r>
          </a:p>
          <a:p>
            <a:pPr lvl="1">
              <a:spcBef>
                <a:spcPts val="600"/>
              </a:spcBef>
            </a:pPr>
            <a:r>
              <a:rPr lang="zh-CN" altLang="en-US" sz="2400" b="1" smtClean="0">
                <a:latin typeface="宋体" pitchFamily="2" charset="-122"/>
              </a:rPr>
              <a:t>结构化语言</a:t>
            </a:r>
          </a:p>
          <a:p>
            <a:pPr lvl="1">
              <a:spcBef>
                <a:spcPts val="600"/>
              </a:spcBef>
            </a:pPr>
            <a:r>
              <a:rPr lang="zh-CN" altLang="en-US" sz="2400" b="1" smtClean="0">
                <a:latin typeface="宋体" pitchFamily="2" charset="-122"/>
              </a:rPr>
              <a:t>判定表</a:t>
            </a:r>
          </a:p>
          <a:p>
            <a:pPr lvl="1">
              <a:spcBef>
                <a:spcPts val="600"/>
              </a:spcBef>
            </a:pPr>
            <a:r>
              <a:rPr lang="zh-CN" altLang="en-US" sz="2400" b="1" smtClean="0">
                <a:latin typeface="宋体" pitchFamily="2" charset="-122"/>
              </a:rPr>
              <a:t>判定树</a:t>
            </a:r>
          </a:p>
        </p:txBody>
      </p:sp>
      <p:sp>
        <p:nvSpPr>
          <p:cNvPr id="7066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E4543ED-9FFD-4B09-9A26-2374561C0EEF}" type="slidenum">
              <a:rPr kumimoji="0" lang="en-US" altLang="zh-CN" sz="1400" smtClean="0"/>
              <a:pPr eaLnBrk="1" hangingPunct="1">
                <a:spcBef>
                  <a:spcPct val="0"/>
                </a:spcBef>
                <a:buClrTx/>
                <a:buSzTx/>
                <a:buFontTx/>
                <a:buNone/>
              </a:pPr>
              <a:t>72</a:t>
            </a:fld>
            <a:endParaRPr kumimoji="0" lang="en-US" altLang="zh-CN" sz="1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fade">
                                      <p:cBhvr>
                                        <p:cTn id="7" dur="500"/>
                                        <p:tgtEl>
                                          <p:spTgt spid="604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fade">
                                      <p:cBhvr>
                                        <p:cTn id="10" dur="500"/>
                                        <p:tgtEl>
                                          <p:spTgt spid="6041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animEffect transition="in" filter="fade">
                                      <p:cBhvr>
                                        <p:cTn id="15" dur="500"/>
                                        <p:tgtEl>
                                          <p:spTgt spid="6041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fade">
                                      <p:cBhvr>
                                        <p:cTn id="18" dur="500"/>
                                        <p:tgtEl>
                                          <p:spTgt spid="6041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animEffect transition="in" filter="fade">
                                      <p:cBhvr>
                                        <p:cTn id="23" dur="500"/>
                                        <p:tgtEl>
                                          <p:spTgt spid="6041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419">
                                            <p:txEl>
                                              <p:pRg st="5" end="5"/>
                                            </p:txEl>
                                          </p:spTgt>
                                        </p:tgtEl>
                                        <p:attrNameLst>
                                          <p:attrName>style.visibility</p:attrName>
                                        </p:attrNameLst>
                                      </p:cBhvr>
                                      <p:to>
                                        <p:strVal val="visible"/>
                                      </p:to>
                                    </p:set>
                                    <p:animEffect transition="in" filter="fade">
                                      <p:cBhvr>
                                        <p:cTn id="26" dur="500"/>
                                        <p:tgtEl>
                                          <p:spTgt spid="6041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419">
                                            <p:txEl>
                                              <p:pRg st="6" end="6"/>
                                            </p:txEl>
                                          </p:spTgt>
                                        </p:tgtEl>
                                        <p:attrNameLst>
                                          <p:attrName>style.visibility</p:attrName>
                                        </p:attrNameLst>
                                      </p:cBhvr>
                                      <p:to>
                                        <p:strVal val="visible"/>
                                      </p:to>
                                    </p:set>
                                    <p:animEffect transition="in" filter="fade">
                                      <p:cBhvr>
                                        <p:cTn id="29" dur="500"/>
                                        <p:tgtEl>
                                          <p:spTgt spid="6041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419">
                                            <p:txEl>
                                              <p:pRg st="7" end="7"/>
                                            </p:txEl>
                                          </p:spTgt>
                                        </p:tgtEl>
                                        <p:attrNameLst>
                                          <p:attrName>style.visibility</p:attrName>
                                        </p:attrNameLst>
                                      </p:cBhvr>
                                      <p:to>
                                        <p:strVal val="visible"/>
                                      </p:to>
                                    </p:set>
                                    <p:animEffect transition="in" filter="fade">
                                      <p:cBhvr>
                                        <p:cTn id="32" dur="500"/>
                                        <p:tgtEl>
                                          <p:spTgt spid="60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4"/>
          <p:cNvSpPr>
            <a:spLocks noGrp="1"/>
          </p:cNvSpPr>
          <p:nvPr>
            <p:ph type="title"/>
          </p:nvPr>
        </p:nvSpPr>
        <p:spPr/>
        <p:txBody>
          <a:bodyPr/>
          <a:lstStyle/>
          <a:p>
            <a:r>
              <a:rPr lang="zh-CN" altLang="en-US" b="1" smtClean="0"/>
              <a:t>加工说明</a:t>
            </a:r>
            <a:r>
              <a:rPr lang="en-US" altLang="zh-CN" b="1" smtClean="0"/>
              <a:t>(</a:t>
            </a:r>
            <a:r>
              <a:rPr lang="en-GB" altLang="zh-CN" b="1" smtClean="0"/>
              <a:t>PSPEC)</a:t>
            </a:r>
            <a:endParaRPr lang="zh-CN" altLang="en-US" b="1" smtClean="0"/>
          </a:p>
        </p:txBody>
      </p:sp>
      <p:sp>
        <p:nvSpPr>
          <p:cNvPr id="71683" name="Content Placeholder 1"/>
          <p:cNvSpPr>
            <a:spLocks noGrp="1"/>
          </p:cNvSpPr>
          <p:nvPr>
            <p:ph idx="1"/>
          </p:nvPr>
        </p:nvSpPr>
        <p:spPr/>
        <p:txBody>
          <a:bodyPr/>
          <a:lstStyle/>
          <a:p>
            <a:pPr>
              <a:spcBef>
                <a:spcPts val="600"/>
              </a:spcBef>
            </a:pPr>
            <a:r>
              <a:rPr lang="zh-CN" altLang="en-US" sz="2400" b="1" smtClean="0">
                <a:latin typeface="宋体" pitchFamily="2" charset="-122"/>
              </a:rPr>
              <a:t>结构化语言</a:t>
            </a:r>
          </a:p>
          <a:p>
            <a:pPr lvl="1">
              <a:spcBef>
                <a:spcPts val="600"/>
              </a:spcBef>
            </a:pPr>
            <a:r>
              <a:rPr lang="zh-CN" altLang="en-US" sz="2000" b="1" smtClean="0">
                <a:latin typeface="宋体" pitchFamily="2" charset="-122"/>
              </a:rPr>
              <a:t>是一种介于自然语言与程序设计语言之间的语言，既具有结构化程序的清晰易读的优点，又具有自然语言的灵活性。</a:t>
            </a:r>
          </a:p>
          <a:p>
            <a:pPr lvl="1">
              <a:spcBef>
                <a:spcPts val="600"/>
              </a:spcBef>
            </a:pPr>
            <a:r>
              <a:rPr lang="zh-CN" altLang="en-US" sz="2000" b="1" smtClean="0">
                <a:latin typeface="宋体" pitchFamily="2" charset="-122"/>
              </a:rPr>
              <a:t>可使用顺序、选择、循环等控制结构，形式简洁，易于理解。</a:t>
            </a:r>
          </a:p>
          <a:p>
            <a:pPr>
              <a:spcBef>
                <a:spcPts val="600"/>
              </a:spcBef>
            </a:pPr>
            <a:r>
              <a:rPr lang="zh-CN" altLang="en-US" sz="2400" b="1" smtClean="0">
                <a:latin typeface="宋体" pitchFamily="2" charset="-122"/>
              </a:rPr>
              <a:t>判定表或判定树</a:t>
            </a:r>
          </a:p>
          <a:p>
            <a:pPr lvl="1">
              <a:spcBef>
                <a:spcPts val="600"/>
              </a:spcBef>
            </a:pPr>
            <a:r>
              <a:rPr lang="zh-CN" altLang="en-US" sz="2000" b="1" smtClean="0">
                <a:latin typeface="宋体" pitchFamily="2" charset="-122"/>
              </a:rPr>
              <a:t>采用表格的方式，适用于表达含有复杂判断的加工逻辑。</a:t>
            </a:r>
          </a:p>
          <a:p>
            <a:pPr lvl="1">
              <a:spcBef>
                <a:spcPts val="600"/>
              </a:spcBef>
            </a:pPr>
            <a:r>
              <a:rPr lang="zh-CN" altLang="en-US" sz="2000" b="1" smtClean="0">
                <a:latin typeface="宋体" pitchFamily="2" charset="-122"/>
              </a:rPr>
              <a:t>若在加工逻辑中存在顺序、选择、循环</a:t>
            </a:r>
            <a:r>
              <a:rPr lang="en-US" altLang="zh-CN" sz="2000" b="1" smtClean="0">
                <a:latin typeface="宋体" pitchFamily="2" charset="-122"/>
              </a:rPr>
              <a:t>3</a:t>
            </a:r>
            <a:r>
              <a:rPr lang="zh-CN" altLang="en-US" sz="2000" b="1" smtClean="0">
                <a:latin typeface="宋体" pitchFamily="2" charset="-122"/>
              </a:rPr>
              <a:t>种结构，则不宜单独使用判定表。</a:t>
            </a:r>
          </a:p>
          <a:p>
            <a:pPr>
              <a:spcBef>
                <a:spcPts val="600"/>
              </a:spcBef>
            </a:pPr>
            <a:endParaRPr lang="en-US" altLang="zh-CN" sz="2400" b="1" smtClean="0">
              <a:latin typeface="宋体" pitchFamily="2" charset="-122"/>
            </a:endParaRPr>
          </a:p>
          <a:p>
            <a:pPr>
              <a:spcBef>
                <a:spcPts val="600"/>
              </a:spcBef>
            </a:pPr>
            <a:endParaRPr lang="zh-CN" altLang="en-US" sz="2400" b="1" smtClean="0">
              <a:latin typeface="宋体" pitchFamily="2" charset="-122"/>
            </a:endParaRPr>
          </a:p>
        </p:txBody>
      </p:sp>
      <p:sp>
        <p:nvSpPr>
          <p:cNvPr id="7168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97DA975-ED0E-439F-A14D-F3362C3BCD97}" type="slidenum">
              <a:rPr kumimoji="0" lang="en-US" altLang="zh-CN" sz="1400" smtClean="0"/>
              <a:pPr eaLnBrk="1" hangingPunct="1">
                <a:spcBef>
                  <a:spcPct val="0"/>
                </a:spcBef>
                <a:buClrTx/>
                <a:buSzTx/>
                <a:buFontTx/>
                <a:buNone/>
              </a:pPr>
              <a:t>73</a:t>
            </a:fld>
            <a:endParaRPr kumimoji="0" lang="en-US" altLang="zh-CN" sz="140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4"/>
          <p:cNvSpPr>
            <a:spLocks noGrp="1"/>
          </p:cNvSpPr>
          <p:nvPr>
            <p:ph type="title"/>
          </p:nvPr>
        </p:nvSpPr>
        <p:spPr/>
        <p:txBody>
          <a:bodyPr/>
          <a:lstStyle/>
          <a:p>
            <a:r>
              <a:rPr lang="zh-CN" altLang="en-US" b="1" smtClean="0"/>
              <a:t>加工说明</a:t>
            </a:r>
            <a:r>
              <a:rPr lang="en-US" altLang="zh-CN" b="1" smtClean="0"/>
              <a:t>(</a:t>
            </a:r>
            <a:r>
              <a:rPr lang="en-GB" altLang="zh-CN" b="1" smtClean="0"/>
              <a:t>PSPEC)</a:t>
            </a:r>
            <a:endParaRPr lang="zh-CN" altLang="en-US" b="1" smtClean="0"/>
          </a:p>
        </p:txBody>
      </p:sp>
      <p:sp>
        <p:nvSpPr>
          <p:cNvPr id="72707" name="Content Placeholder 1"/>
          <p:cNvSpPr>
            <a:spLocks noGrp="1"/>
          </p:cNvSpPr>
          <p:nvPr>
            <p:ph idx="1"/>
          </p:nvPr>
        </p:nvSpPr>
        <p:spPr/>
        <p:txBody>
          <a:bodyPr/>
          <a:lstStyle/>
          <a:p>
            <a:pPr>
              <a:spcBef>
                <a:spcPts val="600"/>
              </a:spcBef>
            </a:pPr>
            <a:r>
              <a:rPr lang="zh-CN" altLang="en-US" sz="2400" b="1" smtClean="0">
                <a:latin typeface="宋体" pitchFamily="2" charset="-122"/>
              </a:rPr>
              <a:t>判定表能够清晰地表示复杂的条件组合与应做的动作之间的对应关系。</a:t>
            </a:r>
          </a:p>
          <a:p>
            <a:pPr>
              <a:spcBef>
                <a:spcPts val="600"/>
              </a:spcBef>
            </a:pPr>
            <a:r>
              <a:rPr lang="zh-CN" altLang="en-US" sz="2400" b="1" smtClean="0">
                <a:latin typeface="宋体" pitchFamily="2" charset="-122"/>
              </a:rPr>
              <a:t>一张判定表由四部分组成：</a:t>
            </a:r>
          </a:p>
          <a:p>
            <a:pPr lvl="1">
              <a:spcBef>
                <a:spcPts val="600"/>
              </a:spcBef>
            </a:pPr>
            <a:r>
              <a:rPr lang="zh-CN" altLang="en-US" sz="2000" b="1" smtClean="0">
                <a:latin typeface="宋体" pitchFamily="2" charset="-122"/>
              </a:rPr>
              <a:t>左上部列出所有条件，</a:t>
            </a:r>
          </a:p>
          <a:p>
            <a:pPr lvl="1">
              <a:spcBef>
                <a:spcPts val="600"/>
              </a:spcBef>
            </a:pPr>
            <a:r>
              <a:rPr lang="zh-CN" altLang="en-US" sz="2000" b="1" smtClean="0">
                <a:latin typeface="宋体" pitchFamily="2" charset="-122"/>
              </a:rPr>
              <a:t>左下部是所有可能做的动作，</a:t>
            </a:r>
          </a:p>
          <a:p>
            <a:pPr lvl="1">
              <a:spcBef>
                <a:spcPts val="600"/>
              </a:spcBef>
            </a:pPr>
            <a:r>
              <a:rPr lang="zh-CN" altLang="en-US" sz="2000" b="1" smtClean="0">
                <a:latin typeface="宋体" pitchFamily="2" charset="-122"/>
              </a:rPr>
              <a:t>右上部是表示各种条件组合的一个矩阵，</a:t>
            </a:r>
          </a:p>
          <a:p>
            <a:pPr lvl="1">
              <a:spcBef>
                <a:spcPts val="600"/>
              </a:spcBef>
            </a:pPr>
            <a:r>
              <a:rPr lang="zh-CN" altLang="en-US" sz="2000" b="1" smtClean="0">
                <a:latin typeface="宋体" pitchFamily="2" charset="-122"/>
              </a:rPr>
              <a:t>右下部是和每种条件组合相对应的动作。</a:t>
            </a:r>
          </a:p>
          <a:p>
            <a:pPr>
              <a:spcBef>
                <a:spcPts val="600"/>
              </a:spcBef>
            </a:pPr>
            <a:r>
              <a:rPr lang="zh-CN" altLang="en-US" sz="2400" b="1" smtClean="0">
                <a:latin typeface="宋体" pitchFamily="2" charset="-122"/>
              </a:rPr>
              <a:t>判定表右半部的每一列实质上是一条规则，规定了与特定的条件组合相对应的动作。</a:t>
            </a:r>
          </a:p>
          <a:p>
            <a:pPr>
              <a:spcBef>
                <a:spcPts val="600"/>
              </a:spcBef>
            </a:pPr>
            <a:endParaRPr lang="en-US" altLang="zh-CN" sz="2400" b="1" smtClean="0">
              <a:latin typeface="宋体" pitchFamily="2" charset="-122"/>
            </a:endParaRPr>
          </a:p>
          <a:p>
            <a:pPr>
              <a:spcBef>
                <a:spcPts val="600"/>
              </a:spcBef>
            </a:pPr>
            <a:endParaRPr lang="zh-CN" altLang="en-US" sz="2400" b="1" smtClean="0">
              <a:latin typeface="宋体" pitchFamily="2" charset="-122"/>
            </a:endParaRPr>
          </a:p>
        </p:txBody>
      </p:sp>
      <p:sp>
        <p:nvSpPr>
          <p:cNvPr id="7270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A1C8492-BB99-4A7A-9410-418394332D36}" type="slidenum">
              <a:rPr kumimoji="0" lang="en-US" altLang="zh-CN" sz="1400" smtClean="0"/>
              <a:pPr eaLnBrk="1" hangingPunct="1">
                <a:spcBef>
                  <a:spcPct val="0"/>
                </a:spcBef>
                <a:buClrTx/>
                <a:buSzTx/>
                <a:buFontTx/>
                <a:buNone/>
              </a:pPr>
              <a:t>74</a:t>
            </a:fld>
            <a:endParaRPr kumimoji="0" lang="en-US" altLang="zh-CN" sz="14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lstStyle/>
          <a:p>
            <a:r>
              <a:rPr lang="zh-CN" altLang="en-US" b="1" smtClean="0"/>
              <a:t>加工说明</a:t>
            </a:r>
            <a:r>
              <a:rPr lang="en-US" altLang="zh-CN" b="1" smtClean="0"/>
              <a:t>(</a:t>
            </a:r>
            <a:r>
              <a:rPr lang="en-GB" altLang="zh-CN" b="1" smtClean="0"/>
              <a:t>PSPEC)</a:t>
            </a:r>
            <a:endParaRPr lang="zh-CN" altLang="en-US" b="1" smtClean="0"/>
          </a:p>
        </p:txBody>
      </p:sp>
      <p:sp>
        <p:nvSpPr>
          <p:cNvPr id="7373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A8FBD26-FA84-44B1-B7F9-07345986C3B9}" type="slidenum">
              <a:rPr kumimoji="0" lang="en-US" altLang="zh-CN" sz="1400" smtClean="0"/>
              <a:pPr eaLnBrk="1" hangingPunct="1">
                <a:spcBef>
                  <a:spcPct val="0"/>
                </a:spcBef>
                <a:buClrTx/>
                <a:buSzTx/>
                <a:buFontTx/>
                <a:buNone/>
              </a:pPr>
              <a:t>75</a:t>
            </a:fld>
            <a:endParaRPr kumimoji="0" lang="en-US" altLang="zh-CN" sz="1400" smtClean="0"/>
          </a:p>
        </p:txBody>
      </p:sp>
      <p:pic>
        <p:nvPicPr>
          <p:cNvPr id="737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97050"/>
            <a:ext cx="838041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4"/>
          <p:cNvSpPr>
            <a:spLocks noGrp="1"/>
          </p:cNvSpPr>
          <p:nvPr>
            <p:ph type="title"/>
          </p:nvPr>
        </p:nvSpPr>
        <p:spPr/>
        <p:txBody>
          <a:bodyPr/>
          <a:lstStyle/>
          <a:p>
            <a:r>
              <a:rPr lang="zh-CN" altLang="en-US" b="1" smtClean="0"/>
              <a:t>加工说明</a:t>
            </a:r>
            <a:r>
              <a:rPr lang="en-US" altLang="zh-CN" b="1" smtClean="0"/>
              <a:t>(</a:t>
            </a:r>
            <a:r>
              <a:rPr lang="en-GB" altLang="zh-CN" b="1" smtClean="0"/>
              <a:t>PSPEC)</a:t>
            </a:r>
            <a:endParaRPr lang="zh-CN" altLang="en-US" b="1" smtClean="0"/>
          </a:p>
        </p:txBody>
      </p:sp>
      <p:sp>
        <p:nvSpPr>
          <p:cNvPr id="74755" name="Content Placeholder 1"/>
          <p:cNvSpPr>
            <a:spLocks noGrp="1"/>
          </p:cNvSpPr>
          <p:nvPr>
            <p:ph idx="1"/>
          </p:nvPr>
        </p:nvSpPr>
        <p:spPr/>
        <p:txBody>
          <a:bodyPr/>
          <a:lstStyle/>
          <a:p>
            <a:pPr>
              <a:spcBef>
                <a:spcPts val="600"/>
              </a:spcBef>
            </a:pPr>
            <a:r>
              <a:rPr lang="zh-CN" altLang="en-US" sz="2400" b="1" smtClean="0">
                <a:latin typeface="宋体" pitchFamily="2" charset="-122"/>
              </a:rPr>
              <a:t>判定树是判定表的变种，也能清晰地表示复杂的条件组合与应做的动作之间的对应关系。</a:t>
            </a:r>
            <a:endParaRPr lang="en-US" altLang="zh-CN" sz="2400" b="1" smtClean="0">
              <a:latin typeface="宋体" pitchFamily="2" charset="-122"/>
            </a:endParaRPr>
          </a:p>
          <a:p>
            <a:pPr>
              <a:spcBef>
                <a:spcPts val="600"/>
              </a:spcBef>
            </a:pPr>
            <a:endParaRPr lang="zh-CN" altLang="en-US" sz="2400" b="1" smtClean="0">
              <a:latin typeface="宋体" pitchFamily="2" charset="-122"/>
            </a:endParaRPr>
          </a:p>
        </p:txBody>
      </p:sp>
      <p:sp>
        <p:nvSpPr>
          <p:cNvPr id="7475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7B60A26-4321-4596-BB9B-C3487052333E}" type="slidenum">
              <a:rPr kumimoji="0" lang="en-US" altLang="zh-CN" sz="1400" smtClean="0"/>
              <a:pPr eaLnBrk="1" hangingPunct="1">
                <a:spcBef>
                  <a:spcPct val="0"/>
                </a:spcBef>
                <a:buClrTx/>
                <a:buSzTx/>
                <a:buFontTx/>
                <a:buNone/>
              </a:pPr>
              <a:t>76</a:t>
            </a:fld>
            <a:endParaRPr kumimoji="0" lang="en-US" altLang="zh-CN" sz="1400" smtClean="0"/>
          </a:p>
        </p:txBody>
      </p:sp>
      <p:graphicFrame>
        <p:nvGraphicFramePr>
          <p:cNvPr id="74757" name="Object 1"/>
          <p:cNvGraphicFramePr>
            <a:graphicFrameLocks noChangeAspect="1"/>
          </p:cNvGraphicFramePr>
          <p:nvPr/>
        </p:nvGraphicFramePr>
        <p:xfrm>
          <a:off x="323850" y="2924175"/>
          <a:ext cx="8239125" cy="3425825"/>
        </p:xfrm>
        <a:graphic>
          <a:graphicData uri="http://schemas.openxmlformats.org/presentationml/2006/ole">
            <mc:AlternateContent xmlns:mc="http://schemas.openxmlformats.org/markup-compatibility/2006">
              <mc:Choice xmlns:v="urn:schemas-microsoft-com:vml" Requires="v">
                <p:oleObj spid="_x0000_s74785" name="图像文档" r:id="rId3" imgW="7188200" imgH="3437467" progId="Imaging.Document">
                  <p:embed/>
                </p:oleObj>
              </mc:Choice>
              <mc:Fallback>
                <p:oleObj name="图像文档" r:id="rId3" imgW="7188200" imgH="3437467" progId="Imaging.Document">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924175"/>
                        <a:ext cx="8239125"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4"/>
          <p:cNvSpPr>
            <a:spLocks noGrp="1"/>
          </p:cNvSpPr>
          <p:nvPr>
            <p:ph type="title"/>
          </p:nvPr>
        </p:nvSpPr>
        <p:spPr/>
        <p:txBody>
          <a:bodyPr/>
          <a:lstStyle/>
          <a:p>
            <a:r>
              <a:rPr lang="zh-CN" altLang="en-US" b="1" smtClean="0"/>
              <a:t>实体关系图</a:t>
            </a:r>
            <a:r>
              <a:rPr lang="en-US" altLang="zh-CN" b="1" smtClean="0"/>
              <a:t>(E-R)</a:t>
            </a:r>
            <a:endParaRPr lang="zh-CN" altLang="en-US" b="1" smtClean="0"/>
          </a:p>
        </p:txBody>
      </p:sp>
      <p:sp>
        <p:nvSpPr>
          <p:cNvPr id="75779" name="Content Placeholder 1"/>
          <p:cNvSpPr>
            <a:spLocks noGrp="1"/>
          </p:cNvSpPr>
          <p:nvPr>
            <p:ph idx="1"/>
          </p:nvPr>
        </p:nvSpPr>
        <p:spPr/>
        <p:txBody>
          <a:bodyPr/>
          <a:lstStyle/>
          <a:p>
            <a:pPr>
              <a:spcBef>
                <a:spcPts val="600"/>
              </a:spcBef>
            </a:pPr>
            <a:r>
              <a:rPr lang="zh-CN" altLang="en-US" sz="2400" b="1" smtClean="0">
                <a:latin typeface="宋体" pitchFamily="2" charset="-122"/>
              </a:rPr>
              <a:t>用于对复杂数据的数据分析和建模</a:t>
            </a:r>
          </a:p>
          <a:p>
            <a:pPr>
              <a:spcBef>
                <a:spcPts val="600"/>
              </a:spcBef>
            </a:pPr>
            <a:r>
              <a:rPr lang="zh-CN" altLang="en-US" sz="2400" b="1" smtClean="0"/>
              <a:t>实体、属性和关系</a:t>
            </a:r>
            <a:endParaRPr lang="en-US" altLang="zh-CN" sz="2400" b="1" smtClean="0"/>
          </a:p>
          <a:p>
            <a:pPr>
              <a:spcBef>
                <a:spcPts val="600"/>
              </a:spcBef>
            </a:pPr>
            <a:endParaRPr lang="en-US" altLang="zh-CN" sz="2400" b="1" smtClean="0"/>
          </a:p>
          <a:p>
            <a:pPr>
              <a:spcBef>
                <a:spcPts val="600"/>
              </a:spcBef>
            </a:pPr>
            <a:endParaRPr lang="en-US" altLang="zh-CN" sz="2400" b="1" smtClean="0"/>
          </a:p>
          <a:p>
            <a:pPr>
              <a:spcBef>
                <a:spcPts val="600"/>
              </a:spcBef>
            </a:pPr>
            <a:r>
              <a:rPr lang="zh-CN" altLang="en-US" sz="2400" b="1" smtClean="0"/>
              <a:t>二个实体之间的关系有</a:t>
            </a:r>
            <a:r>
              <a:rPr lang="en-US" altLang="zh-CN" sz="2400" b="1" smtClean="0"/>
              <a:t>1:1</a:t>
            </a:r>
            <a:r>
              <a:rPr lang="zh-CN" altLang="en-US" sz="2400" b="1" smtClean="0"/>
              <a:t>，</a:t>
            </a:r>
            <a:r>
              <a:rPr lang="en-US" altLang="zh-CN" sz="2400" b="1" smtClean="0"/>
              <a:t>1:m</a:t>
            </a:r>
            <a:r>
              <a:rPr lang="zh-CN" altLang="en-US" sz="2400" b="1" smtClean="0"/>
              <a:t>，</a:t>
            </a:r>
            <a:r>
              <a:rPr lang="en-US" altLang="zh-CN" sz="2400" b="1" smtClean="0"/>
              <a:t>m:n</a:t>
            </a:r>
            <a:endParaRPr lang="zh-CN" altLang="en-US" sz="2400" b="1" smtClean="0"/>
          </a:p>
          <a:p>
            <a:pPr>
              <a:spcBef>
                <a:spcPts val="600"/>
              </a:spcBef>
            </a:pPr>
            <a:endParaRPr lang="zh-CN" altLang="en-US" sz="2400" b="1" smtClean="0">
              <a:latin typeface="宋体" pitchFamily="2" charset="-122"/>
            </a:endParaRPr>
          </a:p>
        </p:txBody>
      </p:sp>
      <p:sp>
        <p:nvSpPr>
          <p:cNvPr id="7578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BAD3F72D-DBCF-4242-9FE2-A784221E4777}" type="slidenum">
              <a:rPr kumimoji="0" lang="en-US" altLang="zh-CN" sz="1400" smtClean="0"/>
              <a:pPr eaLnBrk="1" hangingPunct="1">
                <a:spcBef>
                  <a:spcPct val="0"/>
                </a:spcBef>
                <a:buClrTx/>
                <a:buSzTx/>
                <a:buFontTx/>
                <a:buNone/>
              </a:pPr>
              <a:t>77</a:t>
            </a:fld>
            <a:endParaRPr kumimoji="0" lang="en-US" altLang="zh-CN" sz="1400" smtClean="0"/>
          </a:p>
        </p:txBody>
      </p:sp>
      <p:grpSp>
        <p:nvGrpSpPr>
          <p:cNvPr id="75781" name="Group 1"/>
          <p:cNvGrpSpPr>
            <a:grpSpLocks/>
          </p:cNvGrpSpPr>
          <p:nvPr/>
        </p:nvGrpSpPr>
        <p:grpSpPr bwMode="auto">
          <a:xfrm>
            <a:off x="1619250" y="3154363"/>
            <a:ext cx="3943350" cy="595312"/>
            <a:chOff x="1619672" y="3153916"/>
            <a:chExt cx="3943052" cy="595635"/>
          </a:xfrm>
        </p:grpSpPr>
        <p:pic>
          <p:nvPicPr>
            <p:cNvPr id="757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8540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3" name="AutoShape 16"/>
            <p:cNvSpPr>
              <a:spLocks noChangeArrowheads="1"/>
            </p:cNvSpPr>
            <p:nvPr/>
          </p:nvSpPr>
          <p:spPr bwMode="auto">
            <a:xfrm>
              <a:off x="3059832" y="3153916"/>
              <a:ext cx="990600" cy="533400"/>
            </a:xfrm>
            <a:prstGeom prst="diamond">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关系</a:t>
              </a:r>
            </a:p>
          </p:txBody>
        </p:sp>
        <p:pic>
          <p:nvPicPr>
            <p:cNvPr id="757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238054"/>
              <a:ext cx="774700"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4"/>
          <p:cNvSpPr>
            <a:spLocks noGrp="1"/>
          </p:cNvSpPr>
          <p:nvPr>
            <p:ph type="title"/>
          </p:nvPr>
        </p:nvSpPr>
        <p:spPr/>
        <p:txBody>
          <a:bodyPr/>
          <a:lstStyle/>
          <a:p>
            <a:r>
              <a:rPr lang="zh-CN" altLang="en-US" b="1" smtClean="0"/>
              <a:t>教材销售</a:t>
            </a:r>
            <a:r>
              <a:rPr lang="en-US" altLang="zh-CN" b="1" smtClean="0"/>
              <a:t>ER</a:t>
            </a:r>
            <a:r>
              <a:rPr lang="zh-CN" altLang="en-US" b="1" smtClean="0"/>
              <a:t>图</a:t>
            </a:r>
          </a:p>
        </p:txBody>
      </p:sp>
      <p:sp>
        <p:nvSpPr>
          <p:cNvPr id="74755" name="Content Placeholder 1"/>
          <p:cNvSpPr>
            <a:spLocks noGrp="1"/>
          </p:cNvSpPr>
          <p:nvPr>
            <p:ph idx="1"/>
          </p:nvPr>
        </p:nvSpPr>
        <p:spPr/>
        <p:txBody>
          <a:bodyPr/>
          <a:lstStyle/>
          <a:p>
            <a:pPr marL="457200" indent="-457200">
              <a:lnSpc>
                <a:spcPct val="90000"/>
              </a:lnSpc>
              <a:defRPr/>
            </a:pPr>
            <a:r>
              <a:rPr lang="zh-CN" altLang="en-US" sz="2400" b="1" dirty="0" smtClean="0"/>
              <a:t>学生：学号、姓名</a:t>
            </a:r>
            <a:endParaRPr lang="zh-CN" altLang="en-US" sz="2400" b="1" dirty="0"/>
          </a:p>
          <a:p>
            <a:pPr marL="457200" indent="-457200">
              <a:lnSpc>
                <a:spcPct val="90000"/>
              </a:lnSpc>
              <a:defRPr/>
            </a:pPr>
            <a:r>
              <a:rPr lang="zh-CN" altLang="en-US" sz="2400" b="1" dirty="0"/>
              <a:t>班级</a:t>
            </a:r>
            <a:r>
              <a:rPr lang="zh-CN" altLang="en-US" sz="2400" b="1" dirty="0" smtClean="0"/>
              <a:t>：系编号，专业和班编号，年级</a:t>
            </a:r>
            <a:endParaRPr lang="zh-CN" altLang="en-US" sz="2400" b="1" dirty="0"/>
          </a:p>
          <a:p>
            <a:pPr marL="457200" indent="-457200">
              <a:lnSpc>
                <a:spcPct val="90000"/>
              </a:lnSpc>
              <a:defRPr/>
            </a:pPr>
            <a:r>
              <a:rPr lang="zh-CN" altLang="en-US" sz="2400" b="1" dirty="0"/>
              <a:t>教材</a:t>
            </a:r>
            <a:r>
              <a:rPr lang="zh-CN" altLang="en-US" sz="2400" b="1" dirty="0" smtClean="0"/>
              <a:t>：书号</a:t>
            </a:r>
            <a:endParaRPr lang="zh-CN" altLang="en-US" sz="2400" b="1" dirty="0"/>
          </a:p>
          <a:p>
            <a:pPr>
              <a:spcBef>
                <a:spcPts val="600"/>
              </a:spcBef>
              <a:defRPr/>
            </a:pPr>
            <a:endParaRPr lang="zh-CN" altLang="en-US" sz="2400" b="1" dirty="0" smtClean="0">
              <a:latin typeface="宋体" pitchFamily="2" charset="-122"/>
            </a:endParaRPr>
          </a:p>
        </p:txBody>
      </p:sp>
      <p:sp>
        <p:nvSpPr>
          <p:cNvPr id="7680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FBFC721-8AE7-4AE2-84A1-62B3D7A6EC61}" type="slidenum">
              <a:rPr kumimoji="0" lang="en-US" altLang="zh-CN" sz="1400" smtClean="0"/>
              <a:pPr eaLnBrk="1" hangingPunct="1">
                <a:spcBef>
                  <a:spcPct val="0"/>
                </a:spcBef>
                <a:buClrTx/>
                <a:buSzTx/>
                <a:buFontTx/>
                <a:buNone/>
              </a:pPr>
              <a:t>78</a:t>
            </a:fld>
            <a:endParaRPr kumimoji="0" lang="en-US" altLang="zh-CN" sz="1400" smtClean="0"/>
          </a:p>
        </p:txBody>
      </p:sp>
      <p:grpSp>
        <p:nvGrpSpPr>
          <p:cNvPr id="76805" name="Group 4"/>
          <p:cNvGrpSpPr>
            <a:grpSpLocks/>
          </p:cNvGrpSpPr>
          <p:nvPr/>
        </p:nvGrpSpPr>
        <p:grpSpPr bwMode="auto">
          <a:xfrm>
            <a:off x="1136650" y="3465513"/>
            <a:ext cx="6400800" cy="609600"/>
            <a:chOff x="609600" y="4419600"/>
            <a:chExt cx="6400800" cy="609600"/>
          </a:xfrm>
        </p:grpSpPr>
        <p:sp>
          <p:nvSpPr>
            <p:cNvPr id="76809" name="Rectangle 4"/>
            <p:cNvSpPr>
              <a:spLocks noChangeArrowheads="1"/>
            </p:cNvSpPr>
            <p:nvPr/>
          </p:nvSpPr>
          <p:spPr bwMode="auto">
            <a:xfrm>
              <a:off x="3200400" y="4572000"/>
              <a:ext cx="838200" cy="381000"/>
            </a:xfrm>
            <a:prstGeom prst="rect">
              <a:avLst/>
            </a:prstGeom>
            <a:solidFill>
              <a:schemeClr val="accent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班级</a:t>
              </a:r>
            </a:p>
          </p:txBody>
        </p:sp>
        <p:sp>
          <p:nvSpPr>
            <p:cNvPr id="76810" name="AutoShape 5"/>
            <p:cNvSpPr>
              <a:spLocks noChangeArrowheads="1"/>
            </p:cNvSpPr>
            <p:nvPr/>
          </p:nvSpPr>
          <p:spPr bwMode="auto">
            <a:xfrm>
              <a:off x="4572000" y="4495800"/>
              <a:ext cx="990600" cy="533400"/>
            </a:xfrm>
            <a:prstGeom prst="diamond">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使用</a:t>
              </a:r>
            </a:p>
          </p:txBody>
        </p:sp>
        <p:sp>
          <p:nvSpPr>
            <p:cNvPr id="76811" name="Rectangle 8"/>
            <p:cNvSpPr>
              <a:spLocks noChangeArrowheads="1"/>
            </p:cNvSpPr>
            <p:nvPr/>
          </p:nvSpPr>
          <p:spPr bwMode="auto">
            <a:xfrm>
              <a:off x="6172200" y="4572000"/>
              <a:ext cx="838200" cy="381000"/>
            </a:xfrm>
            <a:prstGeom prst="rect">
              <a:avLst/>
            </a:prstGeom>
            <a:solidFill>
              <a:schemeClr val="accent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教材</a:t>
              </a:r>
            </a:p>
          </p:txBody>
        </p:sp>
        <p:cxnSp>
          <p:nvCxnSpPr>
            <p:cNvPr id="76812" name="AutoShape 9"/>
            <p:cNvCxnSpPr>
              <a:cxnSpLocks noChangeShapeType="1"/>
              <a:stCxn id="76809" idx="3"/>
              <a:endCxn id="76810" idx="1"/>
            </p:cNvCxnSpPr>
            <p:nvPr/>
          </p:nvCxnSpPr>
          <p:spPr bwMode="auto">
            <a:xfrm>
              <a:off x="4038600" y="4762500"/>
              <a:ext cx="5334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3" name="AutoShape 10"/>
            <p:cNvCxnSpPr>
              <a:cxnSpLocks noChangeShapeType="1"/>
              <a:stCxn id="76810" idx="3"/>
              <a:endCxn id="76811" idx="1"/>
            </p:cNvCxnSpPr>
            <p:nvPr/>
          </p:nvCxnSpPr>
          <p:spPr bwMode="auto">
            <a:xfrm>
              <a:off x="5562600" y="4762500"/>
              <a:ext cx="6096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814" name="Rectangle 14"/>
            <p:cNvSpPr>
              <a:spLocks noChangeArrowheads="1"/>
            </p:cNvSpPr>
            <p:nvPr/>
          </p:nvSpPr>
          <p:spPr bwMode="auto">
            <a:xfrm>
              <a:off x="609600" y="4572000"/>
              <a:ext cx="838200" cy="381000"/>
            </a:xfrm>
            <a:prstGeom prst="rect">
              <a:avLst/>
            </a:prstGeom>
            <a:solidFill>
              <a:schemeClr val="accent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学生</a:t>
              </a:r>
            </a:p>
          </p:txBody>
        </p:sp>
        <p:sp>
          <p:nvSpPr>
            <p:cNvPr id="76815" name="AutoShape 15"/>
            <p:cNvSpPr>
              <a:spLocks noChangeArrowheads="1"/>
            </p:cNvSpPr>
            <p:nvPr/>
          </p:nvSpPr>
          <p:spPr bwMode="auto">
            <a:xfrm>
              <a:off x="1828800" y="4495800"/>
              <a:ext cx="990600" cy="533400"/>
            </a:xfrm>
            <a:prstGeom prst="diamond">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0"/>
                </a:spcBef>
                <a:buClrTx/>
                <a:buSzTx/>
                <a:buFontTx/>
                <a:buNone/>
              </a:pPr>
              <a:r>
                <a:rPr lang="zh-CN" altLang="en-US" sz="2000" b="1"/>
                <a:t>属于</a:t>
              </a:r>
            </a:p>
          </p:txBody>
        </p:sp>
        <p:cxnSp>
          <p:nvCxnSpPr>
            <p:cNvPr id="76816" name="AutoShape 16"/>
            <p:cNvCxnSpPr>
              <a:cxnSpLocks noChangeShapeType="1"/>
              <a:stCxn id="76814" idx="3"/>
              <a:endCxn id="76815" idx="1"/>
            </p:cNvCxnSpPr>
            <p:nvPr/>
          </p:nvCxnSpPr>
          <p:spPr bwMode="auto">
            <a:xfrm>
              <a:off x="1447800" y="47625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817" name="AutoShape 17"/>
            <p:cNvCxnSpPr>
              <a:cxnSpLocks noChangeShapeType="1"/>
              <a:stCxn id="76815" idx="3"/>
              <a:endCxn id="76809" idx="1"/>
            </p:cNvCxnSpPr>
            <p:nvPr/>
          </p:nvCxnSpPr>
          <p:spPr bwMode="auto">
            <a:xfrm>
              <a:off x="2819400" y="47625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818" name="Text Box 19"/>
            <p:cNvSpPr txBox="1">
              <a:spLocks noChangeArrowheads="1"/>
            </p:cNvSpPr>
            <p:nvPr/>
          </p:nvSpPr>
          <p:spPr bwMode="auto">
            <a:xfrm>
              <a:off x="2819400" y="4419600"/>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t>1</a:t>
              </a:r>
            </a:p>
          </p:txBody>
        </p:sp>
        <p:sp>
          <p:nvSpPr>
            <p:cNvPr id="76819" name="Text Box 20"/>
            <p:cNvSpPr txBox="1">
              <a:spLocks noChangeArrowheads="1"/>
            </p:cNvSpPr>
            <p:nvPr/>
          </p:nvSpPr>
          <p:spPr bwMode="auto">
            <a:xfrm>
              <a:off x="5715000" y="441960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t>n</a:t>
              </a:r>
            </a:p>
          </p:txBody>
        </p:sp>
        <p:sp>
          <p:nvSpPr>
            <p:cNvPr id="76820" name="Text Box 21"/>
            <p:cNvSpPr txBox="1">
              <a:spLocks noChangeArrowheads="1"/>
            </p:cNvSpPr>
            <p:nvPr/>
          </p:nvSpPr>
          <p:spPr bwMode="auto">
            <a:xfrm>
              <a:off x="4267200" y="4419600"/>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t>m</a:t>
              </a:r>
            </a:p>
          </p:txBody>
        </p:sp>
        <p:sp>
          <p:nvSpPr>
            <p:cNvPr id="76821" name="Text Box 24"/>
            <p:cNvSpPr txBox="1">
              <a:spLocks noChangeArrowheads="1"/>
            </p:cNvSpPr>
            <p:nvPr/>
          </p:nvSpPr>
          <p:spPr bwMode="auto">
            <a:xfrm>
              <a:off x="1524000" y="4419600"/>
              <a:ext cx="397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000" b="1"/>
                <a:t>m</a:t>
              </a:r>
            </a:p>
          </p:txBody>
        </p:sp>
      </p:grpSp>
      <p:grpSp>
        <p:nvGrpSpPr>
          <p:cNvPr id="19" name="Group 18"/>
          <p:cNvGrpSpPr>
            <a:grpSpLocks/>
          </p:cNvGrpSpPr>
          <p:nvPr/>
        </p:nvGrpSpPr>
        <p:grpSpPr bwMode="auto">
          <a:xfrm>
            <a:off x="1116013" y="4160838"/>
            <a:ext cx="6164262" cy="2581275"/>
            <a:chOff x="1187624" y="3933056"/>
            <a:chExt cx="6164263" cy="2582565"/>
          </a:xfrm>
        </p:grpSpPr>
        <p:sp>
          <p:nvSpPr>
            <p:cNvPr id="76807" name="Rectangle 3"/>
            <p:cNvSpPr>
              <a:spLocks noChangeArrowheads="1"/>
            </p:cNvSpPr>
            <p:nvPr/>
          </p:nvSpPr>
          <p:spPr bwMode="auto">
            <a:xfrm>
              <a:off x="1187624" y="3933056"/>
              <a:ext cx="4360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latin typeface="Times New Roman" pitchFamily="18" charset="0"/>
                </a:rPr>
                <a:t>“</a:t>
              </a:r>
              <a:r>
                <a:rPr lang="zh-CN" altLang="en-US" sz="2400" b="1"/>
                <a:t>各班学生用书表</a:t>
              </a:r>
              <a:r>
                <a:rPr lang="en-US" altLang="zh-CN" sz="2400" b="1">
                  <a:latin typeface="Times New Roman" pitchFamily="18" charset="0"/>
                </a:rPr>
                <a:t>”</a:t>
              </a:r>
              <a:r>
                <a:rPr lang="zh-CN" altLang="en-US" sz="2400" b="1"/>
                <a:t>的字典条目</a:t>
              </a:r>
              <a:endParaRPr lang="en-GB" altLang="en-US" sz="2400"/>
            </a:p>
          </p:txBody>
        </p:sp>
        <p:pic>
          <p:nvPicPr>
            <p:cNvPr id="768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394721"/>
              <a:ext cx="6164263"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4"/>
          <p:cNvSpPr>
            <a:spLocks noGrp="1"/>
          </p:cNvSpPr>
          <p:nvPr>
            <p:ph type="title"/>
          </p:nvPr>
        </p:nvSpPr>
        <p:spPr/>
        <p:txBody>
          <a:bodyPr/>
          <a:lstStyle/>
          <a:p>
            <a:pPr>
              <a:spcBef>
                <a:spcPts val="600"/>
              </a:spcBef>
            </a:pPr>
            <a:r>
              <a:rPr lang="zh-CN" altLang="en-US" b="1" smtClean="0">
                <a:latin typeface="宋体" pitchFamily="2" charset="-122"/>
              </a:rPr>
              <a:t>某医院病房计算机管理中心</a:t>
            </a:r>
            <a:endParaRPr lang="en-US" altLang="zh-CN" b="1" smtClean="0">
              <a:latin typeface="宋体" pitchFamily="2" charset="-122"/>
            </a:endParaRPr>
          </a:p>
        </p:txBody>
      </p:sp>
      <p:sp>
        <p:nvSpPr>
          <p:cNvPr id="74755" name="Content Placeholder 1"/>
          <p:cNvSpPr>
            <a:spLocks noGrp="1"/>
          </p:cNvSpPr>
          <p:nvPr>
            <p:ph idx="1"/>
          </p:nvPr>
        </p:nvSpPr>
        <p:spPr/>
        <p:txBody>
          <a:bodyPr/>
          <a:lstStyle/>
          <a:p>
            <a:pPr marL="457200" indent="-457200">
              <a:lnSpc>
                <a:spcPct val="90000"/>
              </a:lnSpc>
              <a:defRPr/>
            </a:pPr>
            <a:r>
              <a:rPr lang="zh-CN" altLang="en-US" sz="2400" b="1" dirty="0" smtClean="0"/>
              <a:t>科</a:t>
            </a:r>
            <a:r>
              <a:rPr lang="zh-CN" altLang="en-US" sz="2400" b="1" dirty="0"/>
              <a:t>室：科名、科地址、科电话、医生姓名</a:t>
            </a:r>
          </a:p>
          <a:p>
            <a:pPr marL="457200" indent="-457200">
              <a:lnSpc>
                <a:spcPct val="90000"/>
              </a:lnSpc>
              <a:defRPr/>
            </a:pPr>
            <a:r>
              <a:rPr lang="zh-CN" altLang="en-US" sz="2400" b="1" dirty="0"/>
              <a:t>病房：病房号、床位号、所属科室名</a:t>
            </a:r>
          </a:p>
          <a:p>
            <a:pPr marL="457200" indent="-457200">
              <a:lnSpc>
                <a:spcPct val="90000"/>
              </a:lnSpc>
              <a:defRPr/>
            </a:pPr>
            <a:r>
              <a:rPr lang="zh-CN" altLang="en-US" sz="2400" b="1" dirty="0"/>
              <a:t>医生：姓名、职称、所属科室名、年龄、工作证号</a:t>
            </a:r>
          </a:p>
          <a:p>
            <a:pPr marL="457200" indent="-457200">
              <a:lnSpc>
                <a:spcPct val="90000"/>
              </a:lnSpc>
              <a:defRPr/>
            </a:pPr>
            <a:r>
              <a:rPr lang="zh-CN" altLang="en-US" sz="2400" b="1" dirty="0"/>
              <a:t>病</a:t>
            </a:r>
            <a:r>
              <a:rPr lang="zh-CN" altLang="en-US" sz="2400" b="1" dirty="0" smtClean="0"/>
              <a:t>人：病</a:t>
            </a:r>
            <a:r>
              <a:rPr lang="zh-CN" altLang="en-US" sz="2400" b="1" dirty="0"/>
              <a:t>历号、姓名、性别、诊断</a:t>
            </a:r>
            <a:r>
              <a:rPr lang="zh-CN" altLang="en-US" sz="2400" b="1" dirty="0" smtClean="0"/>
              <a:t>、</a:t>
            </a:r>
            <a:r>
              <a:rPr lang="zh-CN" altLang="en-US" sz="2400" b="1" dirty="0"/>
              <a:t>主管</a:t>
            </a:r>
            <a:r>
              <a:rPr lang="zh-CN" altLang="en-US" sz="2400" b="1" dirty="0" smtClean="0"/>
              <a:t>医</a:t>
            </a:r>
            <a:r>
              <a:rPr lang="zh-CN" altLang="en-US" sz="2400" b="1" dirty="0"/>
              <a:t>生、病房号</a:t>
            </a:r>
          </a:p>
          <a:p>
            <a:pPr marL="838200" lvl="1" indent="-381000">
              <a:lnSpc>
                <a:spcPct val="90000"/>
              </a:lnSpc>
              <a:defRPr/>
            </a:pPr>
            <a:r>
              <a:rPr lang="zh-CN" altLang="en-US" sz="2000" b="1" dirty="0"/>
              <a:t>一个科室有多个病房、多个医生</a:t>
            </a:r>
            <a:r>
              <a:rPr lang="en-US" altLang="zh-CN" sz="2000" b="1" dirty="0"/>
              <a:t>;</a:t>
            </a:r>
          </a:p>
          <a:p>
            <a:pPr marL="838200" lvl="1" indent="-381000">
              <a:lnSpc>
                <a:spcPct val="90000"/>
              </a:lnSpc>
              <a:defRPr/>
            </a:pPr>
            <a:r>
              <a:rPr lang="zh-CN" altLang="en-US" sz="2000" b="1" dirty="0"/>
              <a:t>一个病房只能属于一个科室；</a:t>
            </a:r>
          </a:p>
          <a:p>
            <a:pPr marL="838200" lvl="1" indent="-381000">
              <a:lnSpc>
                <a:spcPct val="90000"/>
              </a:lnSpc>
              <a:defRPr/>
            </a:pPr>
            <a:r>
              <a:rPr lang="zh-CN" altLang="en-US" sz="2000" b="1" dirty="0"/>
              <a:t>一个医生只属于一个科室，但可负责多个病人的诊治</a:t>
            </a:r>
            <a:r>
              <a:rPr lang="en-US" altLang="zh-CN" sz="2000" b="1" dirty="0"/>
              <a:t>;</a:t>
            </a:r>
          </a:p>
          <a:p>
            <a:pPr marL="838200" lvl="1" indent="-381000">
              <a:lnSpc>
                <a:spcPct val="90000"/>
              </a:lnSpc>
              <a:defRPr/>
            </a:pPr>
            <a:r>
              <a:rPr lang="zh-CN" altLang="en-US" sz="2000" b="1" dirty="0"/>
              <a:t>一个病人的主管医生只有一个。</a:t>
            </a:r>
          </a:p>
          <a:p>
            <a:pPr>
              <a:spcBef>
                <a:spcPts val="600"/>
              </a:spcBef>
              <a:defRPr/>
            </a:pPr>
            <a:endParaRPr lang="zh-CN" altLang="en-US" sz="2400" b="1" dirty="0" smtClean="0">
              <a:latin typeface="宋体" pitchFamily="2" charset="-122"/>
            </a:endParaRPr>
          </a:p>
        </p:txBody>
      </p:sp>
      <p:sp>
        <p:nvSpPr>
          <p:cNvPr id="7782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3ED2095C-A3E2-449B-8CEF-B0DB05F74F50}" type="slidenum">
              <a:rPr kumimoji="0" lang="en-US" altLang="zh-CN" sz="1400" smtClean="0"/>
              <a:pPr eaLnBrk="1" hangingPunct="1">
                <a:spcBef>
                  <a:spcPct val="0"/>
                </a:spcBef>
                <a:buClrTx/>
                <a:buSzTx/>
                <a:buFontTx/>
                <a:buNone/>
              </a:pPr>
              <a:t>79</a:t>
            </a:fld>
            <a:endParaRPr kumimoji="0" lang="en-US" altLang="zh-CN" sz="1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4"/>
          <p:cNvSpPr>
            <a:spLocks noGrp="1"/>
          </p:cNvSpPr>
          <p:nvPr>
            <p:ph type="title"/>
          </p:nvPr>
        </p:nvSpPr>
        <p:spPr/>
        <p:txBody>
          <a:bodyPr/>
          <a:lstStyle/>
          <a:p>
            <a:r>
              <a:rPr lang="zh-CN" altLang="en-US" b="1" smtClean="0"/>
              <a:t>需求层次</a:t>
            </a:r>
            <a:endParaRPr lang="en-GB" altLang="en-US" b="1" smtClean="0"/>
          </a:p>
        </p:txBody>
      </p:sp>
      <p:sp>
        <p:nvSpPr>
          <p:cNvPr id="9219" name="Content Placeholder 5"/>
          <p:cNvSpPr>
            <a:spLocks noGrp="1"/>
          </p:cNvSpPr>
          <p:nvPr>
            <p:ph idx="1"/>
          </p:nvPr>
        </p:nvSpPr>
        <p:spPr/>
        <p:txBody>
          <a:bodyPr/>
          <a:lstStyle/>
          <a:p>
            <a:pPr eaLnBrk="1" hangingPunct="1">
              <a:lnSpc>
                <a:spcPct val="90000"/>
              </a:lnSpc>
            </a:pPr>
            <a:r>
              <a:rPr lang="zh-CN" altLang="en-US" sz="2400" dirty="0" smtClean="0">
                <a:latin typeface="Times New Roman" pitchFamily="18" charset="0"/>
              </a:rPr>
              <a:t>业务需求</a:t>
            </a:r>
            <a:endParaRPr lang="en-US" altLang="zh-CN" sz="2400" dirty="0" smtClean="0">
              <a:latin typeface="Times New Roman" pitchFamily="18" charset="0"/>
            </a:endParaRPr>
          </a:p>
          <a:p>
            <a:pPr lvl="1" eaLnBrk="1" hangingPunct="1">
              <a:lnSpc>
                <a:spcPct val="90000"/>
              </a:lnSpc>
            </a:pPr>
            <a:r>
              <a:rPr lang="zh-CN" altLang="en-US" sz="2000" dirty="0" smtClean="0">
                <a:latin typeface="Times New Roman" pitchFamily="18" charset="0"/>
              </a:rPr>
              <a:t>系统建立的战略出发点，表现为高层次的目标（</a:t>
            </a:r>
            <a:r>
              <a:rPr lang="en-US" altLang="zh-CN" sz="2000" dirty="0" smtClean="0">
                <a:latin typeface="Times New Roman" pitchFamily="18" charset="0"/>
              </a:rPr>
              <a:t>Objective</a:t>
            </a:r>
            <a:r>
              <a:rPr lang="zh-CN" altLang="en-US" sz="2000" dirty="0" smtClean="0">
                <a:latin typeface="Times New Roman" pitchFamily="18" charset="0"/>
              </a:rPr>
              <a:t>），它描述了组织为什么要开发系统。</a:t>
            </a:r>
          </a:p>
          <a:p>
            <a:pPr lvl="1" eaLnBrk="1" hangingPunct="1">
              <a:lnSpc>
                <a:spcPct val="90000"/>
              </a:lnSpc>
            </a:pPr>
            <a:r>
              <a:rPr lang="zh-CN" altLang="en-US" sz="2000" dirty="0" smtClean="0">
                <a:latin typeface="Times New Roman" pitchFamily="18" charset="0"/>
              </a:rPr>
              <a:t>参与各方必须要对高层次的解决方案达成一致，以建立一个共同的前景（</a:t>
            </a:r>
            <a:r>
              <a:rPr lang="en-US" altLang="zh-CN" sz="2000" dirty="0" smtClean="0">
                <a:latin typeface="Times New Roman" pitchFamily="18" charset="0"/>
              </a:rPr>
              <a:t>Vision</a:t>
            </a:r>
            <a:r>
              <a:rPr lang="zh-CN" altLang="en-US" sz="2000" dirty="0" smtClean="0">
                <a:latin typeface="Times New Roman" pitchFamily="18" charset="0"/>
              </a:rPr>
              <a:t>）。</a:t>
            </a:r>
          </a:p>
          <a:p>
            <a:pPr eaLnBrk="1" hangingPunct="1">
              <a:lnSpc>
                <a:spcPct val="90000"/>
              </a:lnSpc>
            </a:pPr>
            <a:r>
              <a:rPr lang="zh-CN" altLang="en-US" sz="2400" dirty="0" smtClean="0">
                <a:latin typeface="Times New Roman" pitchFamily="18" charset="0"/>
              </a:rPr>
              <a:t>用户需求</a:t>
            </a:r>
            <a:endParaRPr lang="en-US" altLang="zh-CN" sz="2400" dirty="0" smtClean="0">
              <a:latin typeface="Times New Roman" pitchFamily="18" charset="0"/>
            </a:endParaRPr>
          </a:p>
          <a:p>
            <a:pPr lvl="1" eaLnBrk="1" hangingPunct="1">
              <a:lnSpc>
                <a:spcPct val="90000"/>
              </a:lnSpc>
            </a:pPr>
            <a:r>
              <a:rPr lang="zh-CN" altLang="en-US" sz="2000" dirty="0" smtClean="0">
                <a:latin typeface="Times New Roman" pitchFamily="18" charset="0"/>
              </a:rPr>
              <a:t>执行实际工作的用户对系统所能完成的具体任务的期望，描述了系统能够帮助用户做些什么。</a:t>
            </a:r>
          </a:p>
          <a:p>
            <a:pPr eaLnBrk="1" hangingPunct="1">
              <a:lnSpc>
                <a:spcPct val="90000"/>
              </a:lnSpc>
            </a:pPr>
            <a:r>
              <a:rPr lang="zh-CN" altLang="en-US" sz="2400" dirty="0" smtClean="0">
                <a:latin typeface="Times New Roman" pitchFamily="18" charset="0"/>
              </a:rPr>
              <a:t>系统需求</a:t>
            </a:r>
            <a:endParaRPr lang="en-US" altLang="zh-CN" sz="2400" dirty="0" smtClean="0">
              <a:latin typeface="Times New Roman" pitchFamily="18" charset="0"/>
            </a:endParaRPr>
          </a:p>
          <a:p>
            <a:pPr lvl="1" eaLnBrk="1" hangingPunct="1">
              <a:lnSpc>
                <a:spcPct val="90000"/>
              </a:lnSpc>
            </a:pPr>
            <a:r>
              <a:rPr lang="zh-CN" altLang="en-US" sz="2000" dirty="0" smtClean="0">
                <a:latin typeface="Times New Roman" pitchFamily="18" charset="0"/>
              </a:rPr>
              <a:t>用户对系统行为的期望，一系列的系统行为联系在一起可以帮助用户完成任务，满足业务需求 </a:t>
            </a:r>
          </a:p>
          <a:p>
            <a:pPr lvl="1" eaLnBrk="1" hangingPunct="1">
              <a:lnSpc>
                <a:spcPct val="90000"/>
              </a:lnSpc>
            </a:pPr>
            <a:r>
              <a:rPr lang="zh-CN" altLang="en-US" sz="2000" dirty="0" smtClean="0">
                <a:latin typeface="Times New Roman" pitchFamily="18" charset="0"/>
              </a:rPr>
              <a:t>系统需求可以直接映射为系统行为，定义了系统中需要实现的功能，描述了开发人员需要实现什么</a:t>
            </a:r>
          </a:p>
        </p:txBody>
      </p:sp>
      <p:sp>
        <p:nvSpPr>
          <p:cNvPr id="922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8E898E1-A67B-48ED-88FD-31A8A9BC70A3}" type="slidenum">
              <a:rPr kumimoji="0" lang="en-US" altLang="zh-CN" sz="1400" smtClean="0"/>
              <a:pPr eaLnBrk="1" hangingPunct="1">
                <a:spcBef>
                  <a:spcPct val="0"/>
                </a:spcBef>
                <a:buClrTx/>
                <a:buSzTx/>
                <a:buFontTx/>
                <a:buNone/>
              </a:pPr>
              <a:t>8</a:t>
            </a:fld>
            <a:endParaRPr kumimoji="0" lang="en-US" altLang="zh-CN" sz="14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4"/>
          <p:cNvSpPr>
            <a:spLocks noGrp="1"/>
          </p:cNvSpPr>
          <p:nvPr>
            <p:ph type="title"/>
          </p:nvPr>
        </p:nvSpPr>
        <p:spPr/>
        <p:txBody>
          <a:bodyPr/>
          <a:lstStyle/>
          <a:p>
            <a:r>
              <a:rPr lang="zh-CN" altLang="en-US" b="1" smtClean="0"/>
              <a:t>实体关系图</a:t>
            </a:r>
            <a:r>
              <a:rPr lang="en-US" altLang="zh-CN" b="1" smtClean="0"/>
              <a:t>(E-R)</a:t>
            </a:r>
            <a:endParaRPr lang="zh-CN" altLang="en-US" b="1" smtClean="0"/>
          </a:p>
        </p:txBody>
      </p:sp>
      <p:sp>
        <p:nvSpPr>
          <p:cNvPr id="78851" name="Content Placeholder 1"/>
          <p:cNvSpPr>
            <a:spLocks noGrp="1"/>
          </p:cNvSpPr>
          <p:nvPr>
            <p:ph idx="1"/>
          </p:nvPr>
        </p:nvSpPr>
        <p:spPr/>
        <p:txBody>
          <a:bodyPr/>
          <a:lstStyle/>
          <a:p>
            <a:pPr marL="838200" lvl="1" indent="-381000">
              <a:lnSpc>
                <a:spcPct val="90000"/>
              </a:lnSpc>
            </a:pPr>
            <a:r>
              <a:rPr lang="zh-CN" altLang="en-US" sz="2000" b="1" smtClean="0"/>
              <a:t>一个科室有多个病房、多个医生</a:t>
            </a:r>
            <a:r>
              <a:rPr lang="en-US" altLang="zh-CN" sz="2000" b="1" smtClean="0"/>
              <a:t>;</a:t>
            </a:r>
          </a:p>
          <a:p>
            <a:pPr marL="838200" lvl="1" indent="-381000">
              <a:lnSpc>
                <a:spcPct val="90000"/>
              </a:lnSpc>
            </a:pPr>
            <a:r>
              <a:rPr lang="zh-CN" altLang="en-US" sz="2000" b="1" smtClean="0"/>
              <a:t>一个病房只能属于一个科室；</a:t>
            </a:r>
          </a:p>
          <a:p>
            <a:pPr marL="838200" lvl="1" indent="-381000">
              <a:lnSpc>
                <a:spcPct val="90000"/>
              </a:lnSpc>
            </a:pPr>
            <a:r>
              <a:rPr lang="zh-CN" altLang="en-US" sz="2000" b="1" smtClean="0"/>
              <a:t>一个医生只属于一个科室，但可负责多个病人的诊治</a:t>
            </a:r>
            <a:r>
              <a:rPr lang="en-US" altLang="zh-CN" sz="2000" b="1" smtClean="0"/>
              <a:t>;</a:t>
            </a:r>
          </a:p>
          <a:p>
            <a:pPr marL="838200" lvl="1" indent="-381000">
              <a:lnSpc>
                <a:spcPct val="90000"/>
              </a:lnSpc>
            </a:pPr>
            <a:r>
              <a:rPr lang="zh-CN" altLang="en-US" sz="2000" b="1" smtClean="0"/>
              <a:t>一个病人的主管医生只有一个。</a:t>
            </a:r>
          </a:p>
          <a:p>
            <a:pPr>
              <a:spcBef>
                <a:spcPts val="600"/>
              </a:spcBef>
            </a:pPr>
            <a:endParaRPr lang="zh-CN" altLang="en-US" sz="2400" b="1" smtClean="0">
              <a:latin typeface="宋体" pitchFamily="2" charset="-122"/>
            </a:endParaRPr>
          </a:p>
        </p:txBody>
      </p:sp>
      <p:sp>
        <p:nvSpPr>
          <p:cNvPr id="7885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22737AD-54AB-45E2-B6DD-52BA24B58664}" type="slidenum">
              <a:rPr kumimoji="0" lang="en-US" altLang="zh-CN" sz="1400" smtClean="0"/>
              <a:pPr eaLnBrk="1" hangingPunct="1">
                <a:spcBef>
                  <a:spcPct val="0"/>
                </a:spcBef>
                <a:buClrTx/>
                <a:buSzTx/>
                <a:buFontTx/>
                <a:buNone/>
              </a:pPr>
              <a:t>80</a:t>
            </a:fld>
            <a:endParaRPr kumimoji="0" lang="en-US" altLang="zh-CN" sz="1400" smtClean="0"/>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405188"/>
            <a:ext cx="6396038" cy="340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p:cNvSpPr>
            <a:spLocks noGrp="1"/>
          </p:cNvSpPr>
          <p:nvPr>
            <p:ph type="title"/>
          </p:nvPr>
        </p:nvSpPr>
        <p:spPr/>
        <p:txBody>
          <a:bodyPr/>
          <a:lstStyle/>
          <a:p>
            <a:r>
              <a:rPr lang="zh-CN" altLang="en-US" b="1" smtClean="0"/>
              <a:t>实体关系图</a:t>
            </a:r>
            <a:r>
              <a:rPr lang="en-US" altLang="zh-CN" b="1" smtClean="0"/>
              <a:t>(E-R)</a:t>
            </a:r>
            <a:endParaRPr lang="zh-CN" altLang="en-US" b="1" smtClean="0"/>
          </a:p>
        </p:txBody>
      </p:sp>
      <p:sp>
        <p:nvSpPr>
          <p:cNvPr id="74755" name="Content Placeholder 1"/>
          <p:cNvSpPr>
            <a:spLocks noGrp="1"/>
          </p:cNvSpPr>
          <p:nvPr>
            <p:ph idx="1"/>
          </p:nvPr>
        </p:nvSpPr>
        <p:spPr/>
        <p:txBody>
          <a:bodyPr/>
          <a:lstStyle/>
          <a:p>
            <a:pPr marL="457200" indent="-457200">
              <a:lnSpc>
                <a:spcPct val="90000"/>
              </a:lnSpc>
              <a:defRPr/>
            </a:pPr>
            <a:r>
              <a:rPr lang="zh-CN" altLang="en-US" sz="2000" b="1" dirty="0"/>
              <a:t>科室</a:t>
            </a:r>
            <a:r>
              <a:rPr lang="en-US" altLang="zh-CN" sz="2000" b="1" dirty="0"/>
              <a:t>(</a:t>
            </a:r>
            <a:r>
              <a:rPr lang="zh-CN" altLang="en-US" sz="2000" b="1" u="sng" dirty="0">
                <a:solidFill>
                  <a:srgbClr val="FF0000"/>
                </a:solidFill>
              </a:rPr>
              <a:t>科名</a:t>
            </a:r>
            <a:r>
              <a:rPr lang="zh-CN" altLang="en-US" sz="2000" b="1" dirty="0"/>
              <a:t>，科地址，科电话</a:t>
            </a:r>
            <a:r>
              <a:rPr lang="en-US" altLang="zh-CN" sz="2000" b="1" dirty="0"/>
              <a:t>)</a:t>
            </a:r>
          </a:p>
          <a:p>
            <a:pPr marL="457200" indent="-457200">
              <a:lnSpc>
                <a:spcPct val="90000"/>
              </a:lnSpc>
              <a:defRPr/>
            </a:pPr>
            <a:r>
              <a:rPr lang="zh-CN" altLang="en-US" sz="2000" b="1" dirty="0"/>
              <a:t>病房</a:t>
            </a:r>
            <a:r>
              <a:rPr lang="en-US" altLang="zh-CN" sz="2000" b="1" dirty="0"/>
              <a:t>(</a:t>
            </a:r>
            <a:r>
              <a:rPr lang="zh-CN" altLang="en-US" sz="2000" b="1" u="sng" dirty="0">
                <a:solidFill>
                  <a:srgbClr val="FF0000"/>
                </a:solidFill>
              </a:rPr>
              <a:t>病房号</a:t>
            </a:r>
            <a:r>
              <a:rPr lang="zh-CN" altLang="en-US" sz="2000" b="1" dirty="0"/>
              <a:t>，床位号，</a:t>
            </a:r>
            <a:r>
              <a:rPr lang="zh-CN" altLang="en-US" sz="2000" b="1" i="1" dirty="0"/>
              <a:t>科名</a:t>
            </a:r>
            <a:r>
              <a:rPr lang="en-US" altLang="zh-CN" sz="2000" b="1" dirty="0"/>
              <a:t>)</a:t>
            </a:r>
          </a:p>
          <a:p>
            <a:pPr marL="457200" indent="-457200">
              <a:lnSpc>
                <a:spcPct val="90000"/>
              </a:lnSpc>
              <a:defRPr/>
            </a:pPr>
            <a:r>
              <a:rPr lang="zh-CN" altLang="en-US" sz="2000" b="1" dirty="0"/>
              <a:t>医生</a:t>
            </a:r>
            <a:r>
              <a:rPr lang="en-US" altLang="zh-CN" sz="2000" b="1" dirty="0"/>
              <a:t>(</a:t>
            </a:r>
            <a:r>
              <a:rPr lang="zh-CN" altLang="en-US" sz="2000" b="1" u="sng" dirty="0">
                <a:solidFill>
                  <a:srgbClr val="FF0000"/>
                </a:solidFill>
              </a:rPr>
              <a:t>工作证号</a:t>
            </a:r>
            <a:r>
              <a:rPr lang="zh-CN" altLang="en-US" sz="2000" b="1" dirty="0"/>
              <a:t>，姓名，职称，年龄，</a:t>
            </a:r>
            <a:r>
              <a:rPr lang="zh-CN" altLang="en-US" sz="2000" b="1" i="1" dirty="0" smtClean="0"/>
              <a:t>科名</a:t>
            </a:r>
            <a:r>
              <a:rPr lang="en-US" altLang="zh-CN" sz="2000" b="1" dirty="0"/>
              <a:t>)</a:t>
            </a:r>
          </a:p>
          <a:p>
            <a:pPr marL="457200" indent="-457200">
              <a:lnSpc>
                <a:spcPct val="90000"/>
              </a:lnSpc>
              <a:defRPr/>
            </a:pPr>
            <a:r>
              <a:rPr lang="zh-CN" altLang="en-US" sz="2000" b="1" dirty="0"/>
              <a:t>病人</a:t>
            </a:r>
            <a:r>
              <a:rPr lang="en-US" altLang="zh-CN" sz="2000" b="1" dirty="0"/>
              <a:t>(</a:t>
            </a:r>
            <a:r>
              <a:rPr lang="zh-CN" altLang="en-US" sz="2000" b="1" u="sng" dirty="0">
                <a:solidFill>
                  <a:srgbClr val="FF0000"/>
                </a:solidFill>
              </a:rPr>
              <a:t>病历号</a:t>
            </a:r>
            <a:r>
              <a:rPr lang="zh-CN" altLang="en-US" sz="2000" b="1" dirty="0"/>
              <a:t>，姓名，性别，</a:t>
            </a:r>
            <a:r>
              <a:rPr lang="zh-CN" altLang="en-US" sz="2000" b="1" i="1" dirty="0"/>
              <a:t>主管医生</a:t>
            </a:r>
            <a:r>
              <a:rPr lang="zh-CN" altLang="en-US" sz="2000" b="1" dirty="0"/>
              <a:t>，</a:t>
            </a:r>
            <a:r>
              <a:rPr lang="zh-CN" altLang="en-US" sz="2000" b="1" i="1" dirty="0"/>
              <a:t>病房号</a:t>
            </a:r>
            <a:r>
              <a:rPr lang="en-US" altLang="zh-CN" sz="2000" b="1" dirty="0"/>
              <a:t>)</a:t>
            </a:r>
          </a:p>
          <a:p>
            <a:pPr>
              <a:spcBef>
                <a:spcPts val="600"/>
              </a:spcBef>
              <a:defRPr/>
            </a:pPr>
            <a:endParaRPr lang="zh-CN" altLang="en-US" sz="2400" b="1" dirty="0" smtClean="0">
              <a:latin typeface="宋体" pitchFamily="2" charset="-122"/>
            </a:endParaRPr>
          </a:p>
        </p:txBody>
      </p:sp>
      <p:sp>
        <p:nvSpPr>
          <p:cNvPr id="7987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D7B12E3-DAB0-495D-ADFF-6C7F7AA28367}" type="slidenum">
              <a:rPr kumimoji="0" lang="en-US" altLang="zh-CN" sz="1400" smtClean="0"/>
              <a:pPr eaLnBrk="1" hangingPunct="1">
                <a:spcBef>
                  <a:spcPct val="0"/>
                </a:spcBef>
                <a:buClrTx/>
                <a:buSzTx/>
                <a:buFontTx/>
                <a:buNone/>
              </a:pPr>
              <a:t>81</a:t>
            </a:fld>
            <a:endParaRPr kumimoji="0" lang="en-US" altLang="zh-CN" sz="1400" smtClean="0"/>
          </a:p>
        </p:txBody>
      </p:sp>
      <p:pic>
        <p:nvPicPr>
          <p:cNvPr id="798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405188"/>
            <a:ext cx="6396038" cy="340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4"/>
          <p:cNvSpPr>
            <a:spLocks noGrp="1"/>
          </p:cNvSpPr>
          <p:nvPr>
            <p:ph type="title"/>
          </p:nvPr>
        </p:nvSpPr>
        <p:spPr/>
        <p:txBody>
          <a:bodyPr/>
          <a:lstStyle/>
          <a:p>
            <a:r>
              <a:rPr lang="zh-CN" altLang="en-US" b="1" smtClean="0"/>
              <a:t>控制流图</a:t>
            </a:r>
            <a:r>
              <a:rPr lang="en-US" altLang="zh-CN" b="1" smtClean="0"/>
              <a:t>(CFD)</a:t>
            </a:r>
            <a:r>
              <a:rPr lang="zh-CN" altLang="en-US" b="1" smtClean="0"/>
              <a:t>与控制说明</a:t>
            </a:r>
            <a:r>
              <a:rPr lang="en-US" altLang="zh-CN" b="1" smtClean="0"/>
              <a:t>(CSPEC)</a:t>
            </a:r>
            <a:endParaRPr lang="zh-CN" altLang="en-US" b="1" smtClean="0"/>
          </a:p>
        </p:txBody>
      </p:sp>
      <p:sp>
        <p:nvSpPr>
          <p:cNvPr id="74755" name="Content Placeholder 1"/>
          <p:cNvSpPr>
            <a:spLocks noGrp="1"/>
          </p:cNvSpPr>
          <p:nvPr>
            <p:ph idx="1"/>
          </p:nvPr>
        </p:nvSpPr>
        <p:spPr/>
        <p:txBody>
          <a:bodyPr/>
          <a:lstStyle/>
          <a:p>
            <a:pPr marL="457200" indent="-457200">
              <a:lnSpc>
                <a:spcPct val="90000"/>
              </a:lnSpc>
              <a:defRPr/>
            </a:pPr>
            <a:r>
              <a:rPr lang="zh-CN" altLang="en-US" sz="2800" b="1" dirty="0"/>
              <a:t>适合实时系统的分析</a:t>
            </a:r>
          </a:p>
          <a:p>
            <a:pPr marL="457200" indent="-457200">
              <a:lnSpc>
                <a:spcPct val="90000"/>
              </a:lnSpc>
              <a:defRPr/>
            </a:pPr>
            <a:r>
              <a:rPr lang="zh-CN" altLang="en-US" sz="2800" b="1" dirty="0"/>
              <a:t>与</a:t>
            </a:r>
            <a:r>
              <a:rPr lang="en-US" altLang="zh-CN" sz="2800" b="1" dirty="0"/>
              <a:t>DFD</a:t>
            </a:r>
            <a:r>
              <a:rPr lang="zh-CN" altLang="en-US" sz="2800" b="1" dirty="0"/>
              <a:t>和</a:t>
            </a:r>
            <a:r>
              <a:rPr lang="en-US" altLang="zh-CN" sz="2800" b="1" dirty="0"/>
              <a:t>PSPEC</a:t>
            </a:r>
            <a:r>
              <a:rPr lang="zh-CN" altLang="en-US" sz="2800" b="1" dirty="0"/>
              <a:t>类似</a:t>
            </a:r>
          </a:p>
          <a:p>
            <a:pPr marL="457200" indent="-457200">
              <a:lnSpc>
                <a:spcPct val="90000"/>
              </a:lnSpc>
              <a:defRPr/>
            </a:pPr>
            <a:r>
              <a:rPr lang="zh-CN" altLang="en-US" sz="2800" b="1" dirty="0"/>
              <a:t>和</a:t>
            </a:r>
            <a:r>
              <a:rPr lang="en-US" altLang="zh-CN" sz="2800" b="1" dirty="0"/>
              <a:t>DFD</a:t>
            </a:r>
            <a:r>
              <a:rPr lang="zh-CN" altLang="en-US" sz="2800" b="1" dirty="0"/>
              <a:t>与</a:t>
            </a:r>
            <a:r>
              <a:rPr lang="en-US" altLang="zh-CN" sz="2800" b="1" dirty="0"/>
              <a:t>PSPEC</a:t>
            </a:r>
            <a:r>
              <a:rPr lang="zh-CN" altLang="en-US" sz="2800" b="1" dirty="0"/>
              <a:t>配合使用</a:t>
            </a:r>
          </a:p>
          <a:p>
            <a:pPr marL="857250" lvl="1" indent="-457200">
              <a:lnSpc>
                <a:spcPct val="90000"/>
              </a:lnSpc>
              <a:defRPr/>
            </a:pPr>
            <a:r>
              <a:rPr lang="en-US" altLang="zh-CN" sz="2400" b="1" dirty="0"/>
              <a:t>DFD</a:t>
            </a:r>
            <a:r>
              <a:rPr lang="zh-CN" altLang="en-US" sz="2400" b="1" dirty="0"/>
              <a:t>用来表示加工模型；</a:t>
            </a:r>
          </a:p>
          <a:p>
            <a:pPr marL="857250" lvl="1" indent="-457200">
              <a:lnSpc>
                <a:spcPct val="90000"/>
              </a:lnSpc>
              <a:defRPr/>
            </a:pPr>
            <a:r>
              <a:rPr lang="en-US" altLang="zh-CN" sz="2400" b="1" dirty="0"/>
              <a:t>CFD</a:t>
            </a:r>
            <a:r>
              <a:rPr lang="zh-CN" altLang="en-US" sz="2400" b="1" dirty="0"/>
              <a:t>用来表示控制模型</a:t>
            </a:r>
            <a:r>
              <a:rPr lang="en-US" altLang="zh-CN" sz="2400" b="1" dirty="0"/>
              <a:t>(</a:t>
            </a:r>
            <a:r>
              <a:rPr lang="zh-CN" altLang="en-US" sz="2400" b="1" dirty="0"/>
              <a:t>行为模型</a:t>
            </a:r>
            <a:r>
              <a:rPr lang="en-US" altLang="zh-CN" sz="2400" b="1" dirty="0"/>
              <a:t>)</a:t>
            </a:r>
          </a:p>
          <a:p>
            <a:pPr marL="857250" lvl="1" indent="-457200">
              <a:lnSpc>
                <a:spcPct val="90000"/>
              </a:lnSpc>
              <a:defRPr/>
            </a:pPr>
            <a:r>
              <a:rPr lang="en-US" altLang="zh-CN" sz="2400" b="1" dirty="0"/>
              <a:t>PSPEC</a:t>
            </a:r>
            <a:r>
              <a:rPr lang="zh-CN" altLang="en-US" sz="2400" b="1" dirty="0"/>
              <a:t>会引发</a:t>
            </a:r>
            <a:r>
              <a:rPr lang="en-US" altLang="zh-CN" sz="2400" b="1" dirty="0"/>
              <a:t>CSPEC</a:t>
            </a:r>
            <a:r>
              <a:rPr lang="zh-CN" altLang="en-US" sz="2400" b="1" dirty="0"/>
              <a:t>中描述的状态转换</a:t>
            </a:r>
          </a:p>
          <a:p>
            <a:pPr marL="857250" lvl="1" indent="-457200">
              <a:lnSpc>
                <a:spcPct val="90000"/>
              </a:lnSpc>
              <a:defRPr/>
            </a:pPr>
            <a:r>
              <a:rPr lang="en-US" altLang="zh-CN" sz="2400" b="1" dirty="0"/>
              <a:t>CSPEC</a:t>
            </a:r>
            <a:r>
              <a:rPr lang="zh-CN" altLang="en-US" sz="2400" b="1" dirty="0"/>
              <a:t>中的加工激活信号会作用于数据流图</a:t>
            </a:r>
          </a:p>
          <a:p>
            <a:pPr marL="457200" indent="-457200">
              <a:lnSpc>
                <a:spcPct val="90000"/>
              </a:lnSpc>
              <a:defRPr/>
            </a:pPr>
            <a:r>
              <a:rPr lang="zh-CN" altLang="en-US" sz="2800" b="1" dirty="0"/>
              <a:t>表示控制流和控制加工</a:t>
            </a:r>
          </a:p>
          <a:p>
            <a:pPr>
              <a:spcBef>
                <a:spcPts val="600"/>
              </a:spcBef>
              <a:defRPr/>
            </a:pPr>
            <a:endParaRPr lang="zh-CN" altLang="en-US" sz="2400" b="1" dirty="0" smtClean="0">
              <a:latin typeface="宋体" pitchFamily="2" charset="-122"/>
            </a:endParaRPr>
          </a:p>
        </p:txBody>
      </p:sp>
      <p:sp>
        <p:nvSpPr>
          <p:cNvPr id="8090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AD65E65C-E88C-4D4E-954E-5D4B1E82414E}" type="slidenum">
              <a:rPr kumimoji="0" lang="en-US" altLang="zh-CN" sz="1400" smtClean="0"/>
              <a:pPr eaLnBrk="1" hangingPunct="1">
                <a:spcBef>
                  <a:spcPct val="0"/>
                </a:spcBef>
                <a:buClrTx/>
                <a:buSzTx/>
                <a:buFontTx/>
                <a:buNone/>
              </a:pPr>
              <a:t>82</a:t>
            </a:fld>
            <a:endParaRPr kumimoji="0" lang="en-US" altLang="zh-CN" sz="140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4"/>
          <p:cNvSpPr>
            <a:spLocks noGrp="1"/>
          </p:cNvSpPr>
          <p:nvPr>
            <p:ph type="title"/>
          </p:nvPr>
        </p:nvSpPr>
        <p:spPr/>
        <p:txBody>
          <a:bodyPr/>
          <a:lstStyle/>
          <a:p>
            <a:r>
              <a:rPr lang="zh-CN" altLang="en-US" b="1" smtClean="0"/>
              <a:t>控制流图</a:t>
            </a:r>
            <a:r>
              <a:rPr lang="en-US" altLang="zh-CN" b="1" smtClean="0"/>
              <a:t>(CFD)</a:t>
            </a:r>
            <a:r>
              <a:rPr lang="zh-CN" altLang="en-US" b="1" smtClean="0"/>
              <a:t>与控制说明</a:t>
            </a:r>
            <a:r>
              <a:rPr lang="en-US" altLang="zh-CN" b="1" smtClean="0"/>
              <a:t>(CSPEC)</a:t>
            </a:r>
            <a:endParaRPr lang="zh-CN" altLang="en-US" b="1" smtClean="0"/>
          </a:p>
        </p:txBody>
      </p:sp>
      <p:sp>
        <p:nvSpPr>
          <p:cNvPr id="81923"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87CA79C-DDB9-4FD4-8906-55422DC0C307}" type="slidenum">
              <a:rPr kumimoji="0" lang="en-US" altLang="zh-CN" sz="1400" smtClean="0"/>
              <a:pPr eaLnBrk="1" hangingPunct="1">
                <a:spcBef>
                  <a:spcPct val="0"/>
                </a:spcBef>
                <a:buClrTx/>
                <a:buSzTx/>
                <a:buFontTx/>
                <a:buNone/>
              </a:pPr>
              <a:t>83</a:t>
            </a:fld>
            <a:endParaRPr kumimoji="0" lang="en-US" altLang="zh-CN" sz="1400" smtClean="0"/>
          </a:p>
        </p:txBody>
      </p:sp>
      <p:pic>
        <p:nvPicPr>
          <p:cNvPr id="819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9138"/>
            <a:ext cx="6591300" cy="388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4"/>
          <p:cNvSpPr>
            <a:spLocks noGrp="1"/>
          </p:cNvSpPr>
          <p:nvPr>
            <p:ph type="title"/>
          </p:nvPr>
        </p:nvSpPr>
        <p:spPr/>
        <p:txBody>
          <a:bodyPr/>
          <a:lstStyle/>
          <a:p>
            <a:r>
              <a:rPr lang="zh-CN" altLang="en-US" b="1" smtClean="0"/>
              <a:t>显像管生产检测</a:t>
            </a:r>
          </a:p>
        </p:txBody>
      </p:sp>
      <p:sp>
        <p:nvSpPr>
          <p:cNvPr id="82947" name="Content Placeholder 1"/>
          <p:cNvSpPr>
            <a:spLocks noGrp="1"/>
          </p:cNvSpPr>
          <p:nvPr>
            <p:ph idx="1"/>
          </p:nvPr>
        </p:nvSpPr>
        <p:spPr/>
        <p:txBody>
          <a:bodyPr/>
          <a:lstStyle/>
          <a:p>
            <a:pPr>
              <a:spcBef>
                <a:spcPts val="600"/>
              </a:spcBef>
            </a:pPr>
            <a:r>
              <a:rPr lang="zh-CN" altLang="en-US" sz="2800" b="1" smtClean="0">
                <a:latin typeface="宋体" pitchFamily="2" charset="-122"/>
              </a:rPr>
              <a:t>过程：当显像管在流水线上经过光电管时，光电管根据形状判断是那种规格的显像管，由计数器进行累计。累计数据每</a:t>
            </a:r>
            <a:r>
              <a:rPr lang="en-US" altLang="zh-CN" sz="2800" b="1" smtClean="0">
                <a:latin typeface="宋体" pitchFamily="2" charset="-122"/>
              </a:rPr>
              <a:t>30</a:t>
            </a:r>
            <a:r>
              <a:rPr lang="zh-CN" altLang="en-US" sz="2800" b="1" smtClean="0">
                <a:latin typeface="宋体" pitchFamily="2" charset="-122"/>
              </a:rPr>
              <a:t>秒传送工控机一次，工控机每半个小时取出累积数据保存到数据库，同时将半小时数据供大屏幕显示。为使管理人员可随时了解各班生产情况，可通过班数据处理将半小时数据汇总成一个班的</a:t>
            </a:r>
            <a:r>
              <a:rPr lang="en-US" altLang="zh-CN" sz="2800" b="1" smtClean="0">
                <a:latin typeface="宋体" pitchFamily="2" charset="-122"/>
              </a:rPr>
              <a:t>8</a:t>
            </a:r>
            <a:r>
              <a:rPr lang="zh-CN" altLang="en-US" sz="2800" b="1" smtClean="0">
                <a:latin typeface="宋体" pitchFamily="2" charset="-122"/>
              </a:rPr>
              <a:t>小时数据。</a:t>
            </a:r>
          </a:p>
        </p:txBody>
      </p:sp>
      <p:sp>
        <p:nvSpPr>
          <p:cNvPr id="8294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FE9C435-A499-420A-BB94-FAF8C16D9696}" type="slidenum">
              <a:rPr kumimoji="0" lang="en-US" altLang="zh-CN" sz="1400" smtClean="0"/>
              <a:pPr eaLnBrk="1" hangingPunct="1">
                <a:spcBef>
                  <a:spcPct val="0"/>
                </a:spcBef>
                <a:buClrTx/>
                <a:buSzTx/>
                <a:buFontTx/>
                <a:buNone/>
              </a:pPr>
              <a:t>84</a:t>
            </a:fld>
            <a:endParaRPr kumimoji="0" lang="en-US" altLang="zh-CN" sz="14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4"/>
          <p:cNvSpPr>
            <a:spLocks noGrp="1"/>
          </p:cNvSpPr>
          <p:nvPr>
            <p:ph type="title"/>
          </p:nvPr>
        </p:nvSpPr>
        <p:spPr/>
        <p:txBody>
          <a:bodyPr/>
          <a:lstStyle/>
          <a:p>
            <a:r>
              <a:rPr lang="zh-CN" altLang="en-US" b="1" smtClean="0"/>
              <a:t>显像管生产检测</a:t>
            </a:r>
          </a:p>
        </p:txBody>
      </p:sp>
      <p:sp>
        <p:nvSpPr>
          <p:cNvPr id="83971"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84CF5B6-0D88-4F7E-B4FA-736E1CA4919A}" type="slidenum">
              <a:rPr kumimoji="0" lang="en-US" altLang="zh-CN" sz="1400" smtClean="0"/>
              <a:pPr eaLnBrk="1" hangingPunct="1">
                <a:spcBef>
                  <a:spcPct val="0"/>
                </a:spcBef>
                <a:buClrTx/>
                <a:buSzTx/>
                <a:buFontTx/>
                <a:buNone/>
              </a:pPr>
              <a:t>85</a:t>
            </a:fld>
            <a:endParaRPr kumimoji="0" lang="en-US" altLang="zh-CN" sz="1400" smtClean="0"/>
          </a:p>
        </p:txBody>
      </p:sp>
      <p:pic>
        <p:nvPicPr>
          <p:cNvPr id="839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05038"/>
            <a:ext cx="6913563" cy="350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4"/>
          <p:cNvSpPr>
            <a:spLocks noGrp="1"/>
          </p:cNvSpPr>
          <p:nvPr>
            <p:ph type="title"/>
          </p:nvPr>
        </p:nvSpPr>
        <p:spPr/>
        <p:txBody>
          <a:bodyPr/>
          <a:lstStyle/>
          <a:p>
            <a:r>
              <a:rPr lang="zh-CN" altLang="en-US" b="1" smtClean="0"/>
              <a:t>显像管生产检测</a:t>
            </a:r>
          </a:p>
        </p:txBody>
      </p:sp>
      <p:sp>
        <p:nvSpPr>
          <p:cNvPr id="84995"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66AB8E05-7EC8-437E-BB79-2EE9DF596D16}" type="slidenum">
              <a:rPr kumimoji="0" lang="en-US" altLang="zh-CN" sz="1400" smtClean="0"/>
              <a:pPr eaLnBrk="1" hangingPunct="1">
                <a:spcBef>
                  <a:spcPct val="0"/>
                </a:spcBef>
                <a:buClrTx/>
                <a:buSzTx/>
                <a:buFontTx/>
                <a:buNone/>
              </a:pPr>
              <a:t>86</a:t>
            </a:fld>
            <a:endParaRPr kumimoji="0" lang="en-US" altLang="zh-CN" sz="1400" smtClean="0"/>
          </a:p>
        </p:txBody>
      </p:sp>
      <p:pic>
        <p:nvPicPr>
          <p:cNvPr id="84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16113"/>
            <a:ext cx="6562725" cy="388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p:cNvSpPr>
            <a:spLocks noGrp="1"/>
          </p:cNvSpPr>
          <p:nvPr>
            <p:ph type="title"/>
          </p:nvPr>
        </p:nvSpPr>
        <p:spPr/>
        <p:txBody>
          <a:bodyPr/>
          <a:lstStyle/>
          <a:p>
            <a:r>
              <a:rPr lang="zh-CN" altLang="en-US" b="1" smtClean="0"/>
              <a:t>结构化分析方法</a:t>
            </a:r>
          </a:p>
        </p:txBody>
      </p:sp>
      <p:sp>
        <p:nvSpPr>
          <p:cNvPr id="86019" name="Content Placeholder 1"/>
          <p:cNvSpPr>
            <a:spLocks noGrp="1"/>
          </p:cNvSpPr>
          <p:nvPr>
            <p:ph idx="1"/>
          </p:nvPr>
        </p:nvSpPr>
        <p:spPr/>
        <p:txBody>
          <a:bodyPr/>
          <a:lstStyle/>
          <a:p>
            <a:r>
              <a:rPr lang="en-US" altLang="zh-CN" sz="2400" b="1" smtClean="0"/>
              <a:t>T.DeMarco</a:t>
            </a:r>
            <a:r>
              <a:rPr lang="zh-CN" altLang="en-US" sz="2400" b="1" smtClean="0"/>
              <a:t>的定义</a:t>
            </a:r>
          </a:p>
          <a:p>
            <a:pPr lvl="1"/>
            <a:r>
              <a:rPr lang="zh-CN" altLang="en-US" sz="2000" b="1" smtClean="0"/>
              <a:t>使用</a:t>
            </a:r>
            <a:r>
              <a:rPr lang="en-US" altLang="zh-CN" sz="2000" b="1" smtClean="0"/>
              <a:t>DFD</a:t>
            </a:r>
            <a:r>
              <a:rPr lang="zh-CN" altLang="en-US" sz="2000" b="1" smtClean="0"/>
              <a:t>、</a:t>
            </a:r>
            <a:r>
              <a:rPr lang="en-US" altLang="zh-CN" sz="2000" b="1" smtClean="0"/>
              <a:t>DD</a:t>
            </a:r>
            <a:r>
              <a:rPr lang="zh-CN" altLang="en-US" sz="2000" b="1" smtClean="0"/>
              <a:t>、结构化语言、判定表和判定树等工具，来建立一种新的、称为结构化说明书的目标文档。</a:t>
            </a:r>
            <a:endParaRPr lang="en-US" altLang="zh-CN" sz="2000" b="1" smtClean="0"/>
          </a:p>
          <a:p>
            <a:r>
              <a:rPr lang="zh-CN" altLang="en-US" sz="2400" b="1" smtClean="0"/>
              <a:t>是一种</a:t>
            </a:r>
            <a:r>
              <a:rPr lang="zh-CN" altLang="en-US" sz="2400" b="1" smtClean="0">
                <a:solidFill>
                  <a:srgbClr val="0000FF"/>
                </a:solidFill>
              </a:rPr>
              <a:t>面向数据流的分析方法</a:t>
            </a:r>
            <a:r>
              <a:rPr lang="zh-CN" altLang="en-US" sz="2400" b="1" smtClean="0"/>
              <a:t>。</a:t>
            </a:r>
          </a:p>
          <a:p>
            <a:r>
              <a:rPr lang="zh-CN" altLang="en-US" sz="2400" b="1" smtClean="0"/>
              <a:t>基本步骤</a:t>
            </a:r>
          </a:p>
          <a:p>
            <a:pPr lvl="1"/>
            <a:r>
              <a:rPr lang="zh-CN" altLang="en-US" sz="2000" b="1" smtClean="0"/>
              <a:t>由顶向下对系统进行功能分解，画出分层</a:t>
            </a:r>
            <a:r>
              <a:rPr lang="en-US" altLang="zh-CN" sz="2000" b="1" smtClean="0"/>
              <a:t>DFD</a:t>
            </a:r>
            <a:r>
              <a:rPr lang="zh-CN" altLang="en-US" sz="2000" b="1" smtClean="0"/>
              <a:t>图；</a:t>
            </a:r>
          </a:p>
          <a:p>
            <a:pPr lvl="1"/>
            <a:r>
              <a:rPr lang="zh-CN" altLang="en-US" sz="2000" b="1" smtClean="0"/>
              <a:t>由后向前定义系统的数据和加工，编制</a:t>
            </a:r>
            <a:r>
              <a:rPr lang="en-US" altLang="zh-CN" sz="2000" b="1" smtClean="0"/>
              <a:t>DD</a:t>
            </a:r>
            <a:r>
              <a:rPr lang="zh-CN" altLang="en-US" sz="2000" b="1" smtClean="0"/>
              <a:t>和</a:t>
            </a:r>
            <a:r>
              <a:rPr lang="en-US" altLang="zh-CN" sz="2000" b="1" smtClean="0"/>
              <a:t>PSPEC</a:t>
            </a:r>
            <a:r>
              <a:rPr lang="zh-CN" altLang="en-US" sz="2000" b="1" smtClean="0"/>
              <a:t>；</a:t>
            </a:r>
          </a:p>
          <a:p>
            <a:pPr lvl="1"/>
            <a:r>
              <a:rPr lang="zh-CN" altLang="en-US" sz="2000" b="1" smtClean="0"/>
              <a:t>写出</a:t>
            </a:r>
            <a:r>
              <a:rPr lang="en-US" altLang="zh-CN" sz="2000" b="1" smtClean="0"/>
              <a:t>SRS</a:t>
            </a:r>
            <a:r>
              <a:rPr lang="zh-CN" altLang="en-US" sz="2000" b="1" smtClean="0"/>
              <a:t>。</a:t>
            </a:r>
            <a:endParaRPr lang="en-US" altLang="zh-CN" sz="2000" b="1" smtClean="0"/>
          </a:p>
          <a:p>
            <a:endParaRPr lang="zh-CN" altLang="en-US" sz="2400" b="1" smtClean="0"/>
          </a:p>
        </p:txBody>
      </p:sp>
      <p:sp>
        <p:nvSpPr>
          <p:cNvPr id="8602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58C69C57-F64A-4662-998E-5DAD12DDD669}" type="slidenum">
              <a:rPr kumimoji="0" lang="en-US" altLang="zh-CN" sz="1400" smtClean="0"/>
              <a:pPr eaLnBrk="1" hangingPunct="1">
                <a:spcBef>
                  <a:spcPct val="0"/>
                </a:spcBef>
                <a:buClrTx/>
                <a:buSzTx/>
                <a:buFontTx/>
                <a:buNone/>
              </a:pPr>
              <a:t>87</a:t>
            </a:fld>
            <a:endParaRPr kumimoji="0" lang="en-US" altLang="zh-CN" sz="140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4"/>
          <p:cNvSpPr>
            <a:spLocks noGrp="1"/>
          </p:cNvSpPr>
          <p:nvPr>
            <p:ph type="title"/>
          </p:nvPr>
        </p:nvSpPr>
        <p:spPr/>
        <p:txBody>
          <a:bodyPr/>
          <a:lstStyle/>
          <a:p>
            <a:r>
              <a:rPr lang="zh-CN" altLang="en-US" b="1" smtClean="0"/>
              <a:t>结构化分析方法</a:t>
            </a:r>
          </a:p>
        </p:txBody>
      </p:sp>
      <p:sp>
        <p:nvSpPr>
          <p:cNvPr id="87043" name="Content Placeholder 1"/>
          <p:cNvSpPr>
            <a:spLocks noGrp="1"/>
          </p:cNvSpPr>
          <p:nvPr>
            <p:ph idx="1"/>
          </p:nvPr>
        </p:nvSpPr>
        <p:spPr/>
        <p:txBody>
          <a:bodyPr/>
          <a:lstStyle/>
          <a:p>
            <a:r>
              <a:rPr lang="zh-CN" altLang="en-US" sz="2800" b="1" smtClean="0"/>
              <a:t>分层</a:t>
            </a:r>
            <a:r>
              <a:rPr lang="en-US" altLang="zh-CN" sz="2800" b="1" smtClean="0"/>
              <a:t>DFD</a:t>
            </a:r>
            <a:r>
              <a:rPr lang="zh-CN" altLang="en-US" sz="2800" b="1" smtClean="0"/>
              <a:t>图由顶向下，逐步细化</a:t>
            </a:r>
          </a:p>
          <a:p>
            <a:pPr lvl="1"/>
            <a:r>
              <a:rPr lang="zh-CN" altLang="en-US" sz="2400" b="1" smtClean="0"/>
              <a:t>从系统的基本模型开始，逐层的对系统进行分解</a:t>
            </a:r>
          </a:p>
          <a:p>
            <a:pPr lvl="1"/>
            <a:r>
              <a:rPr lang="zh-CN" altLang="en-US" sz="2400" b="1" smtClean="0"/>
              <a:t>每分解一次系统的加工数量就增多一些，每个加工的功能也更具体一些。</a:t>
            </a:r>
          </a:p>
          <a:p>
            <a:pPr lvl="1"/>
            <a:r>
              <a:rPr lang="zh-CN" altLang="en-US" sz="2400" b="1" smtClean="0"/>
              <a:t>继续重复这种分解，直到所有的加工都足够简单，不必再进行分解为止。</a:t>
            </a:r>
          </a:p>
          <a:p>
            <a:r>
              <a:rPr lang="zh-CN" altLang="en-US" sz="2800" b="1" smtClean="0"/>
              <a:t>原则：先全局后局部，先整体后细节，先抽象后具体</a:t>
            </a:r>
          </a:p>
          <a:p>
            <a:endParaRPr lang="zh-CN" altLang="en-US" sz="2400" smtClean="0"/>
          </a:p>
        </p:txBody>
      </p:sp>
      <p:sp>
        <p:nvSpPr>
          <p:cNvPr id="8704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8CC38DD5-5F25-48B7-889B-EEA3BFCE2A44}" type="slidenum">
              <a:rPr kumimoji="0" lang="en-US" altLang="zh-CN" sz="1400" smtClean="0"/>
              <a:pPr eaLnBrk="1" hangingPunct="1">
                <a:spcBef>
                  <a:spcPct val="0"/>
                </a:spcBef>
                <a:buClrTx/>
                <a:buSzTx/>
                <a:buFontTx/>
                <a:buNone/>
              </a:pPr>
              <a:t>88</a:t>
            </a:fld>
            <a:endParaRPr kumimoji="0" lang="en-US" altLang="zh-CN" sz="140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8806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6754A43-C887-44BD-82A6-63A8D705AB47}" type="slidenum">
              <a:rPr kumimoji="0" lang="en-US" altLang="zh-CN" sz="1400" smtClean="0"/>
              <a:pPr eaLnBrk="1" hangingPunct="1">
                <a:spcBef>
                  <a:spcPct val="0"/>
                </a:spcBef>
                <a:buClrTx/>
                <a:buSzTx/>
                <a:buFontTx/>
                <a:buNone/>
              </a:pPr>
              <a:t>89</a:t>
            </a:fld>
            <a:endParaRPr kumimoji="0" lang="en-US" altLang="zh-CN" sz="1400" smtClean="0"/>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89138"/>
            <a:ext cx="7467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CF2D458-C3C2-413D-B242-30282709132C}" type="slidenum">
              <a:rPr kumimoji="0" lang="en-US" altLang="zh-CN" sz="1400" smtClean="0"/>
              <a:pPr eaLnBrk="1" hangingPunct="1">
                <a:spcBef>
                  <a:spcPct val="0"/>
                </a:spcBef>
                <a:buClrTx/>
                <a:buSzTx/>
                <a:buFontTx/>
                <a:buNone/>
              </a:pPr>
              <a:t>9</a:t>
            </a:fld>
            <a:endParaRPr kumimoji="0" lang="en-US" altLang="zh-CN" sz="1400" smtClean="0"/>
          </a:p>
        </p:txBody>
      </p:sp>
      <p:grpSp>
        <p:nvGrpSpPr>
          <p:cNvPr id="8" name="Group 7"/>
          <p:cNvGrpSpPr>
            <a:grpSpLocks/>
          </p:cNvGrpSpPr>
          <p:nvPr/>
        </p:nvGrpSpPr>
        <p:grpSpPr bwMode="auto">
          <a:xfrm>
            <a:off x="1042988" y="908050"/>
            <a:ext cx="7416800" cy="831850"/>
            <a:chOff x="1043608" y="1988840"/>
            <a:chExt cx="7416824" cy="830997"/>
          </a:xfrm>
        </p:grpSpPr>
        <p:sp>
          <p:nvSpPr>
            <p:cNvPr id="10251" name="TextBox 2"/>
            <p:cNvSpPr txBox="1">
              <a:spLocks noChangeArrowheads="1"/>
            </p:cNvSpPr>
            <p:nvPr/>
          </p:nvSpPr>
          <p:spPr bwMode="auto">
            <a:xfrm>
              <a:off x="1043608" y="2204864"/>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Char char="Ø"/>
              </a:pPr>
              <a:r>
                <a:rPr lang="zh-CN" altLang="en-US" sz="2800" b="1"/>
                <a:t>业务需求</a:t>
              </a:r>
              <a:endParaRPr lang="en-GB" altLang="en-US" sz="2800" b="1"/>
            </a:p>
          </p:txBody>
        </p:sp>
        <p:sp>
          <p:nvSpPr>
            <p:cNvPr id="10252" name="TextBox 6"/>
            <p:cNvSpPr txBox="1">
              <a:spLocks noChangeArrowheads="1"/>
            </p:cNvSpPr>
            <p:nvPr/>
          </p:nvSpPr>
          <p:spPr bwMode="auto">
            <a:xfrm>
              <a:off x="3347864" y="1988840"/>
              <a:ext cx="51125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400" dirty="0">
                  <a:solidFill>
                    <a:srgbClr val="0070C0"/>
                  </a:solidFill>
                </a:rPr>
                <a:t>网站上提供酒店促销价格的预订，以</a:t>
              </a:r>
              <a:r>
                <a:rPr lang="zh-CN" altLang="en-US" sz="2400" dirty="0" smtClean="0">
                  <a:solidFill>
                    <a:srgbClr val="0070C0"/>
                  </a:solidFill>
                </a:rPr>
                <a:t>吸引一部分</a:t>
              </a:r>
              <a:r>
                <a:rPr lang="zh-CN" altLang="en-US" sz="2400" dirty="0">
                  <a:solidFill>
                    <a:srgbClr val="0070C0"/>
                  </a:solidFill>
                </a:rPr>
                <a:t>对价格敏感的用户。</a:t>
              </a:r>
            </a:p>
          </p:txBody>
        </p:sp>
      </p:grpSp>
      <p:grpSp>
        <p:nvGrpSpPr>
          <p:cNvPr id="9" name="Group 8"/>
          <p:cNvGrpSpPr>
            <a:grpSpLocks/>
          </p:cNvGrpSpPr>
          <p:nvPr/>
        </p:nvGrpSpPr>
        <p:grpSpPr bwMode="auto">
          <a:xfrm>
            <a:off x="1042988" y="1844675"/>
            <a:ext cx="7416800" cy="1724025"/>
            <a:chOff x="1043608" y="1988840"/>
            <a:chExt cx="7416824" cy="1723549"/>
          </a:xfrm>
        </p:grpSpPr>
        <p:sp>
          <p:nvSpPr>
            <p:cNvPr id="10249" name="TextBox 9"/>
            <p:cNvSpPr txBox="1">
              <a:spLocks noChangeArrowheads="1"/>
            </p:cNvSpPr>
            <p:nvPr/>
          </p:nvSpPr>
          <p:spPr bwMode="auto">
            <a:xfrm>
              <a:off x="1043608" y="2204864"/>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Char char="Ø"/>
              </a:pPr>
              <a:r>
                <a:rPr lang="zh-CN" altLang="en-US" sz="2800" b="1" dirty="0"/>
                <a:t>用户需求</a:t>
              </a:r>
              <a:endParaRPr lang="en-GB" altLang="en-US" sz="2800" b="1" dirty="0"/>
            </a:p>
          </p:txBody>
        </p:sp>
        <p:sp>
          <p:nvSpPr>
            <p:cNvPr id="10250" name="TextBox 10"/>
            <p:cNvSpPr txBox="1">
              <a:spLocks noChangeArrowheads="1"/>
            </p:cNvSpPr>
            <p:nvPr/>
          </p:nvSpPr>
          <p:spPr bwMode="auto">
            <a:xfrm>
              <a:off x="3347864" y="1988840"/>
              <a:ext cx="5112568"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ts val="600"/>
                </a:spcBef>
                <a:buClrTx/>
                <a:buSzTx/>
                <a:buFontTx/>
                <a:buNone/>
              </a:pPr>
              <a:r>
                <a:rPr lang="zh-CN" altLang="en-US" sz="2400" dirty="0">
                  <a:solidFill>
                    <a:srgbClr val="0070C0"/>
                  </a:solidFill>
                </a:rPr>
                <a:t>总结出几种可以在我们网站上销售的促销方式（和酒店订协议）</a:t>
              </a:r>
              <a:endParaRPr lang="en-US" altLang="zh-CN" sz="2400" dirty="0">
                <a:solidFill>
                  <a:srgbClr val="0070C0"/>
                </a:solidFill>
              </a:endParaRPr>
            </a:p>
            <a:p>
              <a:pPr eaLnBrk="1" hangingPunct="1">
                <a:spcBef>
                  <a:spcPts val="600"/>
                </a:spcBef>
                <a:buClrTx/>
                <a:buSzTx/>
                <a:buFontTx/>
                <a:buNone/>
              </a:pPr>
              <a:r>
                <a:rPr lang="zh-CN" altLang="en-US" sz="2400" dirty="0">
                  <a:solidFill>
                    <a:srgbClr val="0070C0"/>
                  </a:solidFill>
                </a:rPr>
                <a:t>系统能够录入这些促销价格</a:t>
              </a:r>
              <a:endParaRPr lang="en-US" altLang="zh-CN" sz="2400" dirty="0">
                <a:solidFill>
                  <a:srgbClr val="0070C0"/>
                </a:solidFill>
              </a:endParaRPr>
            </a:p>
            <a:p>
              <a:pPr eaLnBrk="1" hangingPunct="1">
                <a:spcBef>
                  <a:spcPts val="600"/>
                </a:spcBef>
                <a:buClrTx/>
                <a:buSzTx/>
                <a:buFontTx/>
                <a:buNone/>
              </a:pPr>
              <a:r>
                <a:rPr lang="zh-CN" altLang="en-US" sz="2400" dirty="0">
                  <a:solidFill>
                    <a:srgbClr val="0070C0"/>
                  </a:solidFill>
                </a:rPr>
                <a:t>网站可以显示并预订</a:t>
              </a:r>
            </a:p>
          </p:txBody>
        </p:sp>
      </p:grpSp>
      <p:grpSp>
        <p:nvGrpSpPr>
          <p:cNvPr id="12" name="Group 11"/>
          <p:cNvGrpSpPr>
            <a:grpSpLocks/>
          </p:cNvGrpSpPr>
          <p:nvPr/>
        </p:nvGrpSpPr>
        <p:grpSpPr bwMode="auto">
          <a:xfrm>
            <a:off x="1042988" y="3649663"/>
            <a:ext cx="7416800" cy="3046412"/>
            <a:chOff x="1043608" y="1988840"/>
            <a:chExt cx="7416824" cy="3046988"/>
          </a:xfrm>
        </p:grpSpPr>
        <p:sp>
          <p:nvSpPr>
            <p:cNvPr id="10247" name="TextBox 12"/>
            <p:cNvSpPr txBox="1">
              <a:spLocks noChangeArrowheads="1"/>
            </p:cNvSpPr>
            <p:nvPr/>
          </p:nvSpPr>
          <p:spPr bwMode="auto">
            <a:xfrm>
              <a:off x="1043608" y="2204864"/>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Char char="Ø"/>
              </a:pPr>
              <a:r>
                <a:rPr lang="zh-CN" altLang="en-US" sz="2800" b="1" dirty="0"/>
                <a:t>系统需求</a:t>
              </a:r>
              <a:endParaRPr lang="en-GB" altLang="en-US" sz="2800" b="1" dirty="0"/>
            </a:p>
          </p:txBody>
        </p:sp>
        <p:sp>
          <p:nvSpPr>
            <p:cNvPr id="10248" name="TextBox 13"/>
            <p:cNvSpPr txBox="1">
              <a:spLocks noChangeArrowheads="1"/>
            </p:cNvSpPr>
            <p:nvPr/>
          </p:nvSpPr>
          <p:spPr bwMode="auto">
            <a:xfrm>
              <a:off x="3347864" y="1988840"/>
              <a:ext cx="511256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dirty="0">
                  <a:solidFill>
                    <a:srgbClr val="0070C0"/>
                  </a:solidFill>
                </a:rPr>
                <a:t>促销价格录入</a:t>
              </a:r>
            </a:p>
            <a:p>
              <a:pPr eaLnBrk="1" hangingPunct="1">
                <a:spcBef>
                  <a:spcPct val="0"/>
                </a:spcBef>
                <a:buClrTx/>
                <a:buSzTx/>
                <a:buFontTx/>
                <a:buNone/>
              </a:pPr>
              <a:r>
                <a:rPr lang="zh-CN" altLang="en-US" sz="2400" dirty="0">
                  <a:solidFill>
                    <a:srgbClr val="0070C0"/>
                  </a:solidFill>
                </a:rPr>
                <a:t>促销价格查询</a:t>
              </a:r>
            </a:p>
            <a:p>
              <a:pPr eaLnBrk="1" hangingPunct="1">
                <a:spcBef>
                  <a:spcPct val="0"/>
                </a:spcBef>
                <a:buClrTx/>
                <a:buSzTx/>
                <a:buFontTx/>
                <a:buNone/>
              </a:pPr>
              <a:r>
                <a:rPr lang="zh-CN" altLang="en-US" sz="2400" dirty="0">
                  <a:solidFill>
                    <a:srgbClr val="0070C0"/>
                  </a:solidFill>
                </a:rPr>
                <a:t>预订</a:t>
              </a:r>
            </a:p>
            <a:p>
              <a:pPr eaLnBrk="1" hangingPunct="1">
                <a:spcBef>
                  <a:spcPct val="0"/>
                </a:spcBef>
                <a:buClrTx/>
                <a:buSzTx/>
                <a:buFontTx/>
                <a:buNone/>
              </a:pPr>
              <a:r>
                <a:rPr lang="zh-CN" altLang="en-US" sz="2400" dirty="0">
                  <a:solidFill>
                    <a:srgbClr val="0070C0"/>
                  </a:solidFill>
                </a:rPr>
                <a:t>推荐</a:t>
              </a:r>
            </a:p>
            <a:p>
              <a:pPr eaLnBrk="1" hangingPunct="1">
                <a:spcBef>
                  <a:spcPct val="0"/>
                </a:spcBef>
                <a:buClrTx/>
                <a:buSzTx/>
                <a:buFontTx/>
                <a:buNone/>
              </a:pPr>
              <a:r>
                <a:rPr lang="zh-CN" altLang="en-US" sz="2400" dirty="0">
                  <a:solidFill>
                    <a:srgbClr val="0070C0"/>
                  </a:solidFill>
                </a:rPr>
                <a:t>订单处理</a:t>
              </a:r>
            </a:p>
            <a:p>
              <a:pPr eaLnBrk="1" hangingPunct="1">
                <a:spcBef>
                  <a:spcPct val="0"/>
                </a:spcBef>
                <a:buClrTx/>
                <a:buSzTx/>
                <a:buFontTx/>
                <a:buNone/>
              </a:pPr>
              <a:r>
                <a:rPr lang="zh-CN" altLang="en-US" sz="2400" dirty="0">
                  <a:solidFill>
                    <a:srgbClr val="0070C0"/>
                  </a:solidFill>
                </a:rPr>
                <a:t>异常情况处理（提前离店，延住）</a:t>
              </a:r>
            </a:p>
            <a:p>
              <a:pPr eaLnBrk="1" hangingPunct="1">
                <a:spcBef>
                  <a:spcPct val="0"/>
                </a:spcBef>
                <a:buClrTx/>
                <a:buSzTx/>
                <a:buFontTx/>
                <a:buNone/>
              </a:pPr>
              <a:r>
                <a:rPr lang="zh-CN" altLang="en-US" sz="2400" dirty="0">
                  <a:solidFill>
                    <a:srgbClr val="0070C0"/>
                  </a:solidFill>
                </a:rPr>
                <a:t>结算</a:t>
              </a:r>
            </a:p>
            <a:p>
              <a:pPr eaLnBrk="1" hangingPunct="1">
                <a:spcBef>
                  <a:spcPct val="0"/>
                </a:spcBef>
                <a:buClrTx/>
                <a:buSzTx/>
                <a:buFontTx/>
                <a:buNone/>
              </a:pPr>
              <a:r>
                <a:rPr lang="zh-CN" altLang="en-US" sz="2400" dirty="0">
                  <a:solidFill>
                    <a:srgbClr val="0070C0"/>
                  </a:solidFill>
                </a:rPr>
                <a:t>界面显示</a:t>
              </a:r>
            </a:p>
          </p:txBody>
        </p:sp>
      </p:grpSp>
      <p:sp>
        <p:nvSpPr>
          <p:cNvPr id="10246" name="TextBox 15"/>
          <p:cNvSpPr txBox="1">
            <a:spLocks noChangeArrowheads="1"/>
          </p:cNvSpPr>
          <p:nvPr/>
        </p:nvSpPr>
        <p:spPr bwMode="auto">
          <a:xfrm>
            <a:off x="467544" y="115888"/>
            <a:ext cx="79922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a:spcBef>
                <a:spcPct val="0"/>
              </a:spcBef>
              <a:buClrTx/>
              <a:buSzTx/>
              <a:buFontTx/>
              <a:buNone/>
            </a:pPr>
            <a:r>
              <a:rPr lang="zh-CN" altLang="en-US" sz="4400" b="1" dirty="0">
                <a:solidFill>
                  <a:schemeClr val="tx2"/>
                </a:solidFill>
              </a:rPr>
              <a:t>从业务需求到</a:t>
            </a:r>
            <a:r>
              <a:rPr lang="zh-CN" altLang="en-US" sz="4400" b="1" dirty="0" smtClean="0">
                <a:solidFill>
                  <a:schemeClr val="tx2"/>
                </a:solidFill>
              </a:rPr>
              <a:t>系统需求的案例</a:t>
            </a:r>
            <a:endParaRPr lang="en-GB" altLang="en-US" sz="4400" b="1"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89091" name="Content Placeholder 1"/>
          <p:cNvSpPr>
            <a:spLocks noGrp="1"/>
          </p:cNvSpPr>
          <p:nvPr>
            <p:ph idx="1"/>
          </p:nvPr>
        </p:nvSpPr>
        <p:spPr/>
        <p:txBody>
          <a:bodyPr/>
          <a:lstStyle/>
          <a:p>
            <a:r>
              <a:rPr lang="zh-CN" altLang="en-US" b="1" smtClean="0">
                <a:latin typeface="Times New Roman" pitchFamily="18" charset="0"/>
              </a:rPr>
              <a:t>在多层数据流图中</a:t>
            </a:r>
          </a:p>
          <a:p>
            <a:pPr lvl="1"/>
            <a:r>
              <a:rPr lang="zh-CN" altLang="en-US" b="1" smtClean="0"/>
              <a:t>顶层流图仅包含一个加工，它代表被开发系统。它的输入流是该系统的输入数据，输出流是系统的输出数据；</a:t>
            </a:r>
          </a:p>
          <a:p>
            <a:pPr lvl="1"/>
            <a:r>
              <a:rPr lang="zh-CN" altLang="en-US" b="1" smtClean="0"/>
              <a:t>底层流图是指其加工不需再做分解的数据流图，它处在最底层；</a:t>
            </a:r>
          </a:p>
          <a:p>
            <a:pPr lvl="1"/>
            <a:r>
              <a:rPr lang="zh-CN" altLang="en-US" b="1" smtClean="0"/>
              <a:t>中间层流图则表示对其上层父图的细化。它的每一加工可能继续细化，形成子图。</a:t>
            </a:r>
          </a:p>
          <a:p>
            <a:endParaRPr lang="en-GB" altLang="en-US" smtClean="0"/>
          </a:p>
        </p:txBody>
      </p:sp>
      <p:sp>
        <p:nvSpPr>
          <p:cNvPr id="8909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17497757-FA44-44B8-859D-6E149ED6095D}" type="slidenum">
              <a:rPr kumimoji="0" lang="en-US" altLang="zh-CN" sz="1400" smtClean="0"/>
              <a:pPr eaLnBrk="1" hangingPunct="1">
                <a:spcBef>
                  <a:spcPct val="0"/>
                </a:spcBef>
                <a:buClrTx/>
                <a:buSzTx/>
                <a:buFontTx/>
                <a:buNone/>
              </a:pPr>
              <a:t>90</a:t>
            </a:fld>
            <a:endParaRPr kumimoji="0" lang="en-US" altLang="zh-CN" sz="140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90115" name="Content Placeholder 1"/>
          <p:cNvSpPr>
            <a:spLocks noGrp="1"/>
          </p:cNvSpPr>
          <p:nvPr>
            <p:ph idx="1"/>
          </p:nvPr>
        </p:nvSpPr>
        <p:spPr/>
        <p:txBody>
          <a:bodyPr/>
          <a:lstStyle/>
          <a:p>
            <a:r>
              <a:rPr lang="zh-CN" altLang="en-US" b="1" smtClean="0">
                <a:latin typeface="Times New Roman" pitchFamily="18" charset="0"/>
              </a:rPr>
              <a:t>参考原则</a:t>
            </a:r>
          </a:p>
          <a:p>
            <a:pPr lvl="1"/>
            <a:r>
              <a:rPr lang="zh-CN" altLang="en-US" b="1" smtClean="0">
                <a:latin typeface="Times New Roman" pitchFamily="18" charset="0"/>
              </a:rPr>
              <a:t>一个加工每次分解得到的子加工数最多不要超过</a:t>
            </a:r>
            <a:r>
              <a:rPr lang="en-US" altLang="zh-CN" b="1" smtClean="0">
                <a:latin typeface="Times New Roman" pitchFamily="18" charset="0"/>
              </a:rPr>
              <a:t>7</a:t>
            </a:r>
            <a:r>
              <a:rPr lang="zh-CN" altLang="en-US" b="1" smtClean="0">
                <a:latin typeface="Times New Roman" pitchFamily="18" charset="0"/>
              </a:rPr>
              <a:t>个。</a:t>
            </a:r>
          </a:p>
          <a:p>
            <a:pPr lvl="1"/>
            <a:r>
              <a:rPr lang="zh-CN" altLang="en-US" b="1" smtClean="0">
                <a:latin typeface="Times New Roman" pitchFamily="18" charset="0"/>
              </a:rPr>
              <a:t>分解要自然，概念上要合理、清晰。</a:t>
            </a:r>
          </a:p>
          <a:p>
            <a:pPr lvl="1"/>
            <a:r>
              <a:rPr lang="zh-CN" altLang="en-US" b="1" smtClean="0">
                <a:latin typeface="Times New Roman" pitchFamily="18" charset="0"/>
              </a:rPr>
              <a:t>只要不影响数据流图的易理解性，可适当地多分解成几部分，以减少分解图的层数。</a:t>
            </a:r>
          </a:p>
          <a:p>
            <a:pPr lvl="1"/>
            <a:r>
              <a:rPr lang="zh-CN" altLang="en-US" b="1" smtClean="0">
                <a:latin typeface="Times New Roman" pitchFamily="18" charset="0"/>
              </a:rPr>
              <a:t>一般在上层可分解得快些，而在中、下层应分解得慢些。</a:t>
            </a:r>
            <a:endParaRPr lang="en-US" altLang="zh-CN" b="1" smtClean="0">
              <a:latin typeface="Times New Roman" pitchFamily="18" charset="0"/>
            </a:endParaRPr>
          </a:p>
          <a:p>
            <a:endParaRPr lang="en-GB" altLang="en-US" smtClean="0"/>
          </a:p>
        </p:txBody>
      </p:sp>
      <p:sp>
        <p:nvSpPr>
          <p:cNvPr id="9011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4B27E044-60CE-46AA-B0B9-6B7B4094FCEA}" type="slidenum">
              <a:rPr kumimoji="0" lang="en-US" altLang="zh-CN" sz="1400" smtClean="0"/>
              <a:pPr eaLnBrk="1" hangingPunct="1">
                <a:spcBef>
                  <a:spcPct val="0"/>
                </a:spcBef>
                <a:buClrTx/>
                <a:buSzTx/>
                <a:buFontTx/>
                <a:buNone/>
              </a:pPr>
              <a:t>91</a:t>
            </a:fld>
            <a:endParaRPr kumimoji="0" lang="en-US" altLang="zh-CN" sz="140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91139" name="Content Placeholder 1"/>
          <p:cNvSpPr>
            <a:spLocks noGrp="1"/>
          </p:cNvSpPr>
          <p:nvPr>
            <p:ph idx="1"/>
          </p:nvPr>
        </p:nvSpPr>
        <p:spPr/>
        <p:txBody>
          <a:bodyPr/>
          <a:lstStyle/>
          <a:p>
            <a:r>
              <a:rPr lang="zh-CN" altLang="en-US" b="1" smtClean="0">
                <a:latin typeface="Times New Roman" pitchFamily="18" charset="0"/>
              </a:rPr>
              <a:t>分层</a:t>
            </a:r>
            <a:r>
              <a:rPr lang="en-US" altLang="zh-CN" b="1" smtClean="0">
                <a:latin typeface="Times New Roman" pitchFamily="18" charset="0"/>
              </a:rPr>
              <a:t>DFD</a:t>
            </a:r>
            <a:r>
              <a:rPr lang="zh-CN" altLang="en-US" b="1" smtClean="0">
                <a:latin typeface="Times New Roman" pitchFamily="18" charset="0"/>
              </a:rPr>
              <a:t>中易出现的问题</a:t>
            </a:r>
          </a:p>
          <a:p>
            <a:pPr lvl="1"/>
            <a:r>
              <a:rPr lang="zh-CN" altLang="en-US" b="1" smtClean="0">
                <a:latin typeface="Times New Roman" pitchFamily="18" charset="0"/>
              </a:rPr>
              <a:t>父图和子图不平衡</a:t>
            </a:r>
          </a:p>
          <a:p>
            <a:pPr lvl="1"/>
            <a:r>
              <a:rPr lang="zh-CN" altLang="en-US" b="1" smtClean="0">
                <a:latin typeface="Times New Roman" pitchFamily="18" charset="0"/>
              </a:rPr>
              <a:t>分解的速度太快</a:t>
            </a:r>
          </a:p>
          <a:p>
            <a:pPr lvl="1"/>
            <a:r>
              <a:rPr lang="zh-CN" altLang="en-US" b="1" smtClean="0">
                <a:latin typeface="Times New Roman" pitchFamily="18" charset="0"/>
              </a:rPr>
              <a:t>不遵守加工编号规则</a:t>
            </a:r>
          </a:p>
          <a:p>
            <a:endParaRPr lang="en-GB" altLang="en-US" smtClean="0"/>
          </a:p>
        </p:txBody>
      </p:sp>
      <p:sp>
        <p:nvSpPr>
          <p:cNvPr id="9114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874EFFE3-1F82-4146-B67E-2EDCFA8E5C00}" type="slidenum">
              <a:rPr kumimoji="0" lang="en-US" altLang="zh-CN" sz="1400" smtClean="0"/>
              <a:pPr eaLnBrk="1" hangingPunct="1">
                <a:spcBef>
                  <a:spcPct val="0"/>
                </a:spcBef>
                <a:buClrTx/>
                <a:buSzTx/>
                <a:buFontTx/>
                <a:buNone/>
              </a:pPr>
              <a:t>92</a:t>
            </a:fld>
            <a:endParaRPr kumimoji="0" lang="en-US" altLang="zh-CN" sz="140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92163" name="Content Placeholder 1"/>
          <p:cNvSpPr>
            <a:spLocks noGrp="1"/>
          </p:cNvSpPr>
          <p:nvPr>
            <p:ph idx="1"/>
          </p:nvPr>
        </p:nvSpPr>
        <p:spPr/>
        <p:txBody>
          <a:bodyPr/>
          <a:lstStyle/>
          <a:p>
            <a:endParaRPr lang="en-US" altLang="zh-CN" b="1" smtClean="0">
              <a:latin typeface="Times New Roman" pitchFamily="18" charset="0"/>
            </a:endParaRPr>
          </a:p>
          <a:p>
            <a:endParaRPr lang="en-US" altLang="zh-CN" b="1" smtClean="0">
              <a:latin typeface="Times New Roman" pitchFamily="18" charset="0"/>
            </a:endParaRPr>
          </a:p>
          <a:p>
            <a:endParaRPr lang="en-US" altLang="zh-CN" b="1" smtClean="0">
              <a:latin typeface="Times New Roman" pitchFamily="18" charset="0"/>
            </a:endParaRPr>
          </a:p>
          <a:p>
            <a:r>
              <a:rPr lang="zh-CN" altLang="en-US" b="1" smtClean="0">
                <a:latin typeface="Times New Roman" pitchFamily="18" charset="0"/>
              </a:rPr>
              <a:t>父子平衡</a:t>
            </a:r>
            <a:r>
              <a:rPr lang="en-US" altLang="zh-CN" b="1" smtClean="0">
                <a:latin typeface="Times New Roman" pitchFamily="18" charset="0"/>
              </a:rPr>
              <a:t>—</a:t>
            </a:r>
            <a:r>
              <a:rPr lang="zh-CN" altLang="en-US" b="1" smtClean="0">
                <a:latin typeface="Times New Roman" pitchFamily="18" charset="0"/>
              </a:rPr>
              <a:t>父图和子图的输入数据和输出数据分别保持一致。</a:t>
            </a:r>
            <a:endParaRPr lang="en-US" altLang="zh-CN" b="1" smtClean="0">
              <a:latin typeface="Times New Roman" pitchFamily="18" charset="0"/>
            </a:endParaRPr>
          </a:p>
          <a:p>
            <a:r>
              <a:rPr lang="zh-CN" altLang="en-US" b="1" smtClean="0"/>
              <a:t>特殊情况</a:t>
            </a:r>
            <a:endParaRPr lang="zh-CN" altLang="en-US" b="1" smtClean="0">
              <a:latin typeface="Times New Roman" pitchFamily="18" charset="0"/>
            </a:endParaRPr>
          </a:p>
          <a:p>
            <a:pPr lvl="1"/>
            <a:r>
              <a:rPr lang="zh-CN" altLang="en-US" b="1" smtClean="0">
                <a:latin typeface="Times New Roman" pitchFamily="18" charset="0"/>
              </a:rPr>
              <a:t>出错信息处理在低层考虑</a:t>
            </a:r>
          </a:p>
          <a:p>
            <a:pPr lvl="1"/>
            <a:r>
              <a:rPr lang="zh-CN" altLang="en-US" b="1" smtClean="0">
                <a:latin typeface="Times New Roman" pitchFamily="18" charset="0"/>
              </a:rPr>
              <a:t>数据流满足某些关系</a:t>
            </a:r>
            <a:endParaRPr lang="en-GB" altLang="en-US" smtClean="0"/>
          </a:p>
        </p:txBody>
      </p:sp>
      <p:sp>
        <p:nvSpPr>
          <p:cNvPr id="9216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ECA3CB9D-E2B8-4D10-BCB8-26062FE13200}" type="slidenum">
              <a:rPr kumimoji="0" lang="en-US" altLang="zh-CN" sz="1400" smtClean="0"/>
              <a:pPr eaLnBrk="1" hangingPunct="1">
                <a:spcBef>
                  <a:spcPct val="0"/>
                </a:spcBef>
                <a:buClrTx/>
                <a:buSzTx/>
                <a:buFontTx/>
                <a:buNone/>
              </a:pPr>
              <a:t>93</a:t>
            </a:fld>
            <a:endParaRPr kumimoji="0" lang="en-US" altLang="zh-CN" sz="1400" smtClean="0"/>
          </a:p>
        </p:txBody>
      </p:sp>
      <p:pic>
        <p:nvPicPr>
          <p:cNvPr id="9216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0" y="115888"/>
            <a:ext cx="598011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4"/>
          <p:cNvSpPr>
            <a:spLocks noGrp="1"/>
          </p:cNvSpPr>
          <p:nvPr>
            <p:ph type="title"/>
          </p:nvPr>
        </p:nvSpPr>
        <p:spPr/>
        <p:txBody>
          <a:bodyPr/>
          <a:lstStyle/>
          <a:p>
            <a:r>
              <a:rPr lang="zh-CN" altLang="en-US" b="1" smtClean="0"/>
              <a:t>分层</a:t>
            </a:r>
            <a:r>
              <a:rPr lang="en-US" altLang="zh-CN" b="1" smtClean="0"/>
              <a:t>DFD</a:t>
            </a:r>
            <a:r>
              <a:rPr lang="zh-CN" altLang="en-US" b="1" smtClean="0"/>
              <a:t>图</a:t>
            </a:r>
          </a:p>
        </p:txBody>
      </p:sp>
      <p:sp>
        <p:nvSpPr>
          <p:cNvPr id="93187" name="Content Placeholder 1"/>
          <p:cNvSpPr>
            <a:spLocks noGrp="1"/>
          </p:cNvSpPr>
          <p:nvPr>
            <p:ph idx="1"/>
          </p:nvPr>
        </p:nvSpPr>
        <p:spPr/>
        <p:txBody>
          <a:bodyPr/>
          <a:lstStyle/>
          <a:p>
            <a:endParaRPr lang="en-US" altLang="zh-CN" b="1" smtClean="0">
              <a:latin typeface="Times New Roman" pitchFamily="18" charset="0"/>
            </a:endParaRPr>
          </a:p>
          <a:p>
            <a:endParaRPr lang="en-US" altLang="zh-CN" b="1" smtClean="0">
              <a:latin typeface="Times New Roman" pitchFamily="18" charset="0"/>
            </a:endParaRPr>
          </a:p>
          <a:p>
            <a:endParaRPr lang="en-US" altLang="zh-CN" sz="2400" b="1" smtClean="0">
              <a:latin typeface="Times New Roman" pitchFamily="18" charset="0"/>
            </a:endParaRPr>
          </a:p>
          <a:p>
            <a:r>
              <a:rPr lang="zh-CN" altLang="en-US" b="1" smtClean="0">
                <a:latin typeface="Times New Roman" pitchFamily="18" charset="0"/>
              </a:rPr>
              <a:t>加工的编号规则</a:t>
            </a:r>
          </a:p>
          <a:p>
            <a:pPr lvl="1"/>
            <a:r>
              <a:rPr lang="zh-CN" altLang="en-US" b="1" smtClean="0">
                <a:latin typeface="Times New Roman" pitchFamily="18" charset="0"/>
              </a:rPr>
              <a:t>顶层加工不编号；</a:t>
            </a:r>
          </a:p>
          <a:p>
            <a:pPr lvl="1"/>
            <a:r>
              <a:rPr lang="zh-CN" altLang="en-US" b="1" smtClean="0">
                <a:latin typeface="Times New Roman" pitchFamily="18" charset="0"/>
              </a:rPr>
              <a:t>第二层的加工编号为</a:t>
            </a:r>
            <a:r>
              <a:rPr lang="en-US" altLang="zh-CN" b="1" smtClean="0">
                <a:latin typeface="Times New Roman" pitchFamily="18" charset="0"/>
              </a:rPr>
              <a:t>1</a:t>
            </a:r>
            <a:r>
              <a:rPr lang="zh-CN" altLang="en-US" b="1" smtClean="0">
                <a:latin typeface="Times New Roman" pitchFamily="18" charset="0"/>
              </a:rPr>
              <a:t>、</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3</a:t>
            </a:r>
            <a:r>
              <a:rPr lang="zh-CN" altLang="en-US" b="1" smtClean="0">
                <a:latin typeface="Times New Roman" pitchFamily="18" charset="0"/>
              </a:rPr>
              <a:t>、</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N</a:t>
            </a:r>
            <a:r>
              <a:rPr lang="zh-CN" altLang="en-US" b="1" smtClean="0">
                <a:latin typeface="Times New Roman" pitchFamily="18" charset="0"/>
              </a:rPr>
              <a:t>号；</a:t>
            </a:r>
          </a:p>
          <a:p>
            <a:pPr lvl="1"/>
            <a:r>
              <a:rPr lang="zh-CN" altLang="en-US" b="1" smtClean="0">
                <a:latin typeface="Times New Roman" pitchFamily="18" charset="0"/>
              </a:rPr>
              <a:t>第三层为</a:t>
            </a:r>
            <a:r>
              <a:rPr lang="en-US" altLang="zh-CN" b="1" smtClean="0">
                <a:latin typeface="Times New Roman" pitchFamily="18" charset="0"/>
              </a:rPr>
              <a:t>1.1</a:t>
            </a:r>
            <a:r>
              <a:rPr lang="zh-CN" altLang="en-US" b="1" smtClean="0">
                <a:latin typeface="Times New Roman" pitchFamily="18" charset="0"/>
              </a:rPr>
              <a:t>、</a:t>
            </a:r>
            <a:r>
              <a:rPr lang="en-US" altLang="zh-CN" b="1" smtClean="0">
                <a:latin typeface="Times New Roman" pitchFamily="18" charset="0"/>
              </a:rPr>
              <a:t>1.2</a:t>
            </a:r>
            <a:r>
              <a:rPr lang="zh-CN" altLang="en-US" b="1" smtClean="0">
                <a:latin typeface="Times New Roman" pitchFamily="18" charset="0"/>
              </a:rPr>
              <a:t>、</a:t>
            </a:r>
            <a:r>
              <a:rPr lang="en-US" altLang="zh-CN" b="1" smtClean="0">
                <a:latin typeface="Times New Roman" pitchFamily="18" charset="0"/>
              </a:rPr>
              <a:t>1.3</a:t>
            </a:r>
            <a:r>
              <a:rPr lang="zh-CN" altLang="en-US" b="1" smtClean="0">
                <a:latin typeface="Times New Roman" pitchFamily="18" charset="0"/>
              </a:rPr>
              <a:t>、</a:t>
            </a:r>
            <a:r>
              <a:rPr lang="en-US" altLang="zh-CN" b="1" smtClean="0">
                <a:latin typeface="Times New Roman" pitchFamily="18" charset="0"/>
              </a:rPr>
              <a:t>…</a:t>
            </a:r>
            <a:r>
              <a:rPr lang="zh-CN" altLang="en-US" b="1" smtClean="0">
                <a:latin typeface="Times New Roman" pitchFamily="18" charset="0"/>
              </a:rPr>
              <a:t>、</a:t>
            </a:r>
            <a:r>
              <a:rPr lang="en-US" altLang="zh-CN" b="1" smtClean="0">
                <a:latin typeface="Times New Roman" pitchFamily="18" charset="0"/>
              </a:rPr>
              <a:t>N.1</a:t>
            </a:r>
            <a:r>
              <a:rPr lang="zh-CN" altLang="en-US" b="1" smtClean="0">
                <a:latin typeface="Times New Roman" pitchFamily="18" charset="0"/>
              </a:rPr>
              <a:t>、</a:t>
            </a:r>
            <a:r>
              <a:rPr lang="en-US" altLang="zh-CN" b="1" smtClean="0">
                <a:latin typeface="Times New Roman" pitchFamily="18" charset="0"/>
              </a:rPr>
              <a:t>N.2</a:t>
            </a:r>
            <a:r>
              <a:rPr lang="zh-CN" altLang="en-US" b="1" smtClean="0">
                <a:latin typeface="Times New Roman" pitchFamily="18" charset="0"/>
              </a:rPr>
              <a:t>、</a:t>
            </a:r>
            <a:r>
              <a:rPr lang="en-US" altLang="zh-CN" b="1" smtClean="0">
                <a:latin typeface="Times New Roman" pitchFamily="18" charset="0"/>
              </a:rPr>
              <a:t>N.3…</a:t>
            </a:r>
            <a:r>
              <a:rPr lang="zh-CN" altLang="en-US" b="1" smtClean="0">
                <a:latin typeface="Times New Roman" pitchFamily="18" charset="0"/>
              </a:rPr>
              <a:t>号。</a:t>
            </a:r>
            <a:endParaRPr lang="en-US" altLang="zh-CN" b="1" smtClean="0">
              <a:latin typeface="Times New Roman" pitchFamily="18" charset="0"/>
            </a:endParaRPr>
          </a:p>
          <a:p>
            <a:r>
              <a:rPr lang="zh-CN" altLang="en-US" b="1" smtClean="0">
                <a:latin typeface="Times New Roman" pitchFamily="18" charset="0"/>
              </a:rPr>
              <a:t>数据文件与各层</a:t>
            </a:r>
            <a:r>
              <a:rPr lang="en-US" altLang="zh-CN" b="1" smtClean="0">
                <a:latin typeface="Times New Roman" pitchFamily="18" charset="0"/>
              </a:rPr>
              <a:t>DFD</a:t>
            </a:r>
            <a:r>
              <a:rPr lang="zh-CN" altLang="en-US" b="1" smtClean="0">
                <a:latin typeface="Times New Roman" pitchFamily="18" charset="0"/>
              </a:rPr>
              <a:t>也要按规则编号</a:t>
            </a:r>
          </a:p>
        </p:txBody>
      </p:sp>
      <p:sp>
        <p:nvSpPr>
          <p:cNvPr id="93188"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DB70A6E6-9D48-4624-91A7-5C69F70838FA}" type="slidenum">
              <a:rPr kumimoji="0" lang="en-US" altLang="zh-CN" sz="1400" smtClean="0"/>
              <a:pPr eaLnBrk="1" hangingPunct="1">
                <a:spcBef>
                  <a:spcPct val="0"/>
                </a:spcBef>
                <a:buClrTx/>
                <a:buSzTx/>
                <a:buFontTx/>
                <a:buNone/>
              </a:pPr>
              <a:t>94</a:t>
            </a:fld>
            <a:endParaRPr kumimoji="0" lang="en-US" altLang="zh-CN" sz="1400" smtClean="0"/>
          </a:p>
        </p:txBody>
      </p:sp>
      <p:pic>
        <p:nvPicPr>
          <p:cNvPr id="931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33375"/>
            <a:ext cx="567372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4"/>
          <p:cNvSpPr>
            <a:spLocks noGrp="1"/>
          </p:cNvSpPr>
          <p:nvPr>
            <p:ph type="title"/>
          </p:nvPr>
        </p:nvSpPr>
        <p:spPr/>
        <p:txBody>
          <a:bodyPr/>
          <a:lstStyle/>
          <a:p>
            <a:r>
              <a:rPr lang="zh-CN" altLang="en-US" b="1" smtClean="0"/>
              <a:t>教材购销系统</a:t>
            </a:r>
          </a:p>
        </p:txBody>
      </p:sp>
      <p:sp>
        <p:nvSpPr>
          <p:cNvPr id="91139" name="Content Placeholder 1"/>
          <p:cNvSpPr>
            <a:spLocks noGrp="1"/>
          </p:cNvSpPr>
          <p:nvPr>
            <p:ph idx="1"/>
          </p:nvPr>
        </p:nvSpPr>
        <p:spPr/>
        <p:txBody>
          <a:bodyPr/>
          <a:lstStyle/>
          <a:p>
            <a:pPr marL="0" indent="0">
              <a:buFont typeface="Wingdings" pitchFamily="2" charset="2"/>
              <a:buNone/>
              <a:defRPr/>
            </a:pPr>
            <a:r>
              <a:rPr lang="zh-CN" altLang="en-US" b="1" dirty="0" smtClean="0">
                <a:latin typeface="Times New Roman" pitchFamily="18" charset="0"/>
              </a:rPr>
              <a:t>画分层</a:t>
            </a:r>
            <a:r>
              <a:rPr lang="en-US" altLang="zh-CN" b="1" dirty="0" smtClean="0">
                <a:latin typeface="Times New Roman" pitchFamily="18" charset="0"/>
              </a:rPr>
              <a:t>DFD</a:t>
            </a:r>
            <a:r>
              <a:rPr lang="zh-CN" altLang="en-US" b="1" dirty="0" smtClean="0">
                <a:latin typeface="Times New Roman" pitchFamily="18" charset="0"/>
              </a:rPr>
              <a:t>的</a:t>
            </a:r>
            <a:r>
              <a:rPr lang="en-US" altLang="zh-CN" b="1" dirty="0" smtClean="0">
                <a:latin typeface="Times New Roman" pitchFamily="18" charset="0"/>
              </a:rPr>
              <a:t>4</a:t>
            </a:r>
            <a:r>
              <a:rPr lang="zh-CN" altLang="en-US" b="1" dirty="0" smtClean="0">
                <a:latin typeface="Times New Roman" pitchFamily="18" charset="0"/>
              </a:rPr>
              <a:t>步骤</a:t>
            </a:r>
          </a:p>
          <a:p>
            <a:pPr>
              <a:spcBef>
                <a:spcPts val="600"/>
              </a:spcBef>
              <a:defRPr/>
            </a:pPr>
            <a:r>
              <a:rPr lang="zh-CN" altLang="en-US" sz="2400" b="1" dirty="0" smtClean="0">
                <a:latin typeface="Times New Roman" pitchFamily="18" charset="0"/>
              </a:rPr>
              <a:t>抽</a:t>
            </a:r>
            <a:r>
              <a:rPr lang="zh-CN" altLang="en-US" sz="2400" b="1" dirty="0">
                <a:latin typeface="Times New Roman" pitchFamily="18" charset="0"/>
              </a:rPr>
              <a:t>取数据流图的四种成分：源点或终点、处理、数据存储和数据流。</a:t>
            </a:r>
          </a:p>
          <a:p>
            <a:pPr>
              <a:spcBef>
                <a:spcPts val="600"/>
              </a:spcBef>
              <a:defRPr/>
            </a:pPr>
            <a:r>
              <a:rPr lang="zh-CN" altLang="en-US" sz="2400" b="1" dirty="0" smtClean="0">
                <a:latin typeface="Times New Roman" pitchFamily="18" charset="0"/>
              </a:rPr>
              <a:t>绘</a:t>
            </a:r>
            <a:r>
              <a:rPr lang="zh-CN" altLang="en-US" sz="2400" b="1" dirty="0">
                <a:latin typeface="Times New Roman" pitchFamily="18" charset="0"/>
              </a:rPr>
              <a:t>制基本系统模型</a:t>
            </a:r>
            <a:r>
              <a:rPr lang="zh-CN" altLang="en-US" sz="2400" b="1" dirty="0">
                <a:latin typeface="Times New Roman" pitchFamily="18" charset="0"/>
                <a:sym typeface="Wingdings" pitchFamily="2" charset="2"/>
              </a:rPr>
              <a:t></a:t>
            </a:r>
            <a:r>
              <a:rPr lang="zh-CN" altLang="en-US" sz="2400" b="1" dirty="0">
                <a:solidFill>
                  <a:srgbClr val="0070C0"/>
                </a:solidFill>
                <a:latin typeface="Times New Roman" pitchFamily="18" charset="0"/>
              </a:rPr>
              <a:t>顶层数据流图，基本系统模型</a:t>
            </a:r>
          </a:p>
          <a:p>
            <a:pPr>
              <a:spcBef>
                <a:spcPts val="600"/>
              </a:spcBef>
              <a:defRPr/>
            </a:pPr>
            <a:r>
              <a:rPr lang="zh-CN" altLang="en-US" sz="2400" b="1" dirty="0" smtClean="0">
                <a:latin typeface="Times New Roman" pitchFamily="18" charset="0"/>
              </a:rPr>
              <a:t>细</a:t>
            </a:r>
            <a:r>
              <a:rPr lang="zh-CN" altLang="en-US" sz="2400" b="1" dirty="0">
                <a:latin typeface="Times New Roman" pitchFamily="18" charset="0"/>
              </a:rPr>
              <a:t>化基本系统模型，描绘系统的主要功能</a:t>
            </a:r>
            <a:r>
              <a:rPr lang="zh-CN" altLang="en-US" sz="2400" b="1" dirty="0">
                <a:latin typeface="Times New Roman" pitchFamily="18" charset="0"/>
                <a:sym typeface="Wingdings" pitchFamily="2" charset="2"/>
              </a:rPr>
              <a:t></a:t>
            </a:r>
            <a:r>
              <a:rPr lang="zh-CN" altLang="en-US" sz="2400" b="1" dirty="0">
                <a:solidFill>
                  <a:srgbClr val="0070C0"/>
                </a:solidFill>
                <a:latin typeface="Times New Roman" pitchFamily="18" charset="0"/>
              </a:rPr>
              <a:t>功能级数据流图</a:t>
            </a:r>
          </a:p>
          <a:p>
            <a:pPr lvl="1">
              <a:spcBef>
                <a:spcPts val="600"/>
              </a:spcBef>
              <a:defRPr/>
            </a:pPr>
            <a:r>
              <a:rPr lang="zh-CN" altLang="en-US" sz="2000" b="1" dirty="0" smtClean="0">
                <a:latin typeface="Times New Roman" pitchFamily="18" charset="0"/>
              </a:rPr>
              <a:t>在</a:t>
            </a:r>
            <a:r>
              <a:rPr lang="zh-CN" altLang="en-US" sz="2000" b="1" dirty="0">
                <a:latin typeface="Times New Roman" pitchFamily="18" charset="0"/>
              </a:rPr>
              <a:t>图中给处理和数据存储都</a:t>
            </a:r>
            <a:r>
              <a:rPr lang="zh-CN" altLang="en-US" sz="2000" b="1" dirty="0" smtClean="0">
                <a:latin typeface="Times New Roman" pitchFamily="18" charset="0"/>
              </a:rPr>
              <a:t>加上编</a:t>
            </a:r>
            <a:r>
              <a:rPr lang="zh-CN" altLang="en-US" sz="2000" b="1" dirty="0">
                <a:latin typeface="Times New Roman" pitchFamily="18" charset="0"/>
              </a:rPr>
              <a:t>号</a:t>
            </a:r>
            <a:r>
              <a:rPr lang="zh-CN" altLang="en-US" sz="2000" b="1" dirty="0" smtClean="0">
                <a:latin typeface="Times New Roman" pitchFamily="18" charset="0"/>
              </a:rPr>
              <a:t>，便</a:t>
            </a:r>
            <a:r>
              <a:rPr lang="zh-CN" altLang="en-US" sz="2000" b="1" dirty="0">
                <a:latin typeface="Times New Roman" pitchFamily="18" charset="0"/>
              </a:rPr>
              <a:t>于引用和追踪。</a:t>
            </a:r>
          </a:p>
          <a:p>
            <a:pPr>
              <a:spcBef>
                <a:spcPts val="600"/>
              </a:spcBef>
              <a:defRPr/>
            </a:pPr>
            <a:r>
              <a:rPr lang="zh-CN" altLang="en-US" sz="2400" b="1" dirty="0" smtClean="0">
                <a:latin typeface="Times New Roman" pitchFamily="18" charset="0"/>
              </a:rPr>
              <a:t>对</a:t>
            </a:r>
            <a:r>
              <a:rPr lang="zh-CN" altLang="en-US" sz="2400" b="1" dirty="0">
                <a:latin typeface="Times New Roman" pitchFamily="18" charset="0"/>
              </a:rPr>
              <a:t>功能级数据流图中描绘的系统主要功能进一步细化</a:t>
            </a:r>
            <a:r>
              <a:rPr lang="zh-CN" altLang="en-US" sz="2400" b="1" dirty="0">
                <a:latin typeface="Times New Roman" pitchFamily="18" charset="0"/>
                <a:sym typeface="Wingdings" pitchFamily="2" charset="2"/>
              </a:rPr>
              <a:t></a:t>
            </a:r>
            <a:r>
              <a:rPr lang="zh-CN" altLang="en-US" sz="2400" b="1" dirty="0">
                <a:solidFill>
                  <a:srgbClr val="0070C0"/>
                </a:solidFill>
                <a:latin typeface="Times New Roman" pitchFamily="18" charset="0"/>
                <a:sym typeface="Wingdings" pitchFamily="2" charset="2"/>
              </a:rPr>
              <a:t>模块级数据流图</a:t>
            </a:r>
          </a:p>
          <a:p>
            <a:pPr>
              <a:defRPr/>
            </a:pPr>
            <a:endParaRPr lang="en-GB" altLang="en-US" sz="2400" b="1" dirty="0">
              <a:latin typeface="Times New Roman" pitchFamily="18" charset="0"/>
            </a:endParaRPr>
          </a:p>
        </p:txBody>
      </p:sp>
      <p:sp>
        <p:nvSpPr>
          <p:cNvPr id="94212"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19ED502-F8F8-4169-9237-39DA4F2C319B}" type="slidenum">
              <a:rPr kumimoji="0" lang="en-US" altLang="zh-CN" sz="1400" smtClean="0"/>
              <a:pPr eaLnBrk="1" hangingPunct="1">
                <a:spcBef>
                  <a:spcPct val="0"/>
                </a:spcBef>
                <a:buClrTx/>
                <a:buSzTx/>
                <a:buFontTx/>
                <a:buNone/>
              </a:pPr>
              <a:t>95</a:t>
            </a:fld>
            <a:endParaRPr kumimoji="0" lang="en-US" altLang="zh-CN" sz="1400"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4"/>
          <p:cNvSpPr>
            <a:spLocks noGrp="1"/>
          </p:cNvSpPr>
          <p:nvPr>
            <p:ph type="title"/>
          </p:nvPr>
        </p:nvSpPr>
        <p:spPr/>
        <p:txBody>
          <a:bodyPr/>
          <a:lstStyle/>
          <a:p>
            <a:r>
              <a:rPr lang="zh-CN" altLang="en-US" b="1" smtClean="0"/>
              <a:t>教材购销系统</a:t>
            </a:r>
          </a:p>
        </p:txBody>
      </p:sp>
      <p:sp>
        <p:nvSpPr>
          <p:cNvPr id="95235" name="Content Placeholder 1"/>
          <p:cNvSpPr>
            <a:spLocks noGrp="1"/>
          </p:cNvSpPr>
          <p:nvPr>
            <p:ph idx="1"/>
          </p:nvPr>
        </p:nvSpPr>
        <p:spPr/>
        <p:txBody>
          <a:bodyPr/>
          <a:lstStyle/>
          <a:p>
            <a:r>
              <a:rPr lang="zh-CN" altLang="en-US" b="1" smtClean="0">
                <a:latin typeface="Times New Roman" pitchFamily="18" charset="0"/>
              </a:rPr>
              <a:t>扩展上例中的教材销售系统，加入教材进购功能。使得当教材存量不足时，以“缺书单”通知书库保管员，并在采购后更新教材存量。</a:t>
            </a:r>
            <a:endParaRPr lang="en-US" altLang="zh-CN" b="1" smtClean="0">
              <a:latin typeface="Times New Roman" pitchFamily="18" charset="0"/>
            </a:endParaRPr>
          </a:p>
          <a:p>
            <a:r>
              <a:rPr lang="zh-CN" altLang="en-US" b="1" smtClean="0">
                <a:latin typeface="Times New Roman" pitchFamily="18" charset="0"/>
              </a:rPr>
              <a:t>画出扩展后系统的分层</a:t>
            </a:r>
            <a:r>
              <a:rPr lang="en-US" altLang="zh-CN" b="1" smtClean="0">
                <a:latin typeface="Times New Roman" pitchFamily="18" charset="0"/>
              </a:rPr>
              <a:t>DFD</a:t>
            </a:r>
            <a:r>
              <a:rPr lang="zh-CN" altLang="en-US" b="1" smtClean="0">
                <a:latin typeface="Times New Roman" pitchFamily="18" charset="0"/>
              </a:rPr>
              <a:t>。</a:t>
            </a:r>
          </a:p>
          <a:p>
            <a:endParaRPr lang="en-GB" altLang="en-US" smtClean="0"/>
          </a:p>
        </p:txBody>
      </p:sp>
      <p:sp>
        <p:nvSpPr>
          <p:cNvPr id="95236"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244C77E1-1770-4677-87C2-19D3BA5C2B50}" type="slidenum">
              <a:rPr kumimoji="0" lang="en-US" altLang="zh-CN" sz="1400" smtClean="0"/>
              <a:pPr eaLnBrk="1" hangingPunct="1">
                <a:spcBef>
                  <a:spcPct val="0"/>
                </a:spcBef>
                <a:buClrTx/>
                <a:buSzTx/>
                <a:buFontTx/>
                <a:buNone/>
              </a:pPr>
              <a:t>96</a:t>
            </a:fld>
            <a:endParaRPr kumimoji="0" lang="en-US" altLang="zh-CN" sz="140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4"/>
          <p:cNvSpPr>
            <a:spLocks noGrp="1"/>
          </p:cNvSpPr>
          <p:nvPr>
            <p:ph type="title"/>
          </p:nvPr>
        </p:nvSpPr>
        <p:spPr/>
        <p:txBody>
          <a:bodyPr/>
          <a:lstStyle/>
          <a:p>
            <a:r>
              <a:rPr lang="zh-CN" altLang="en-US" b="1" smtClean="0"/>
              <a:t>顶层</a:t>
            </a:r>
            <a:r>
              <a:rPr lang="en-US" altLang="zh-CN" b="1" smtClean="0"/>
              <a:t>DFD</a:t>
            </a:r>
            <a:endParaRPr lang="zh-CN" altLang="en-US" b="1" smtClean="0"/>
          </a:p>
        </p:txBody>
      </p:sp>
      <p:sp>
        <p:nvSpPr>
          <p:cNvPr id="96259" name="Content Placeholder 1"/>
          <p:cNvSpPr>
            <a:spLocks noGrp="1"/>
          </p:cNvSpPr>
          <p:nvPr>
            <p:ph idx="1"/>
          </p:nvPr>
        </p:nvSpPr>
        <p:spPr/>
        <p:txBody>
          <a:bodyPr/>
          <a:lstStyle/>
          <a:p>
            <a:r>
              <a:rPr lang="zh-CN" altLang="en-US" b="1" smtClean="0"/>
              <a:t>在顶层</a:t>
            </a:r>
            <a:r>
              <a:rPr lang="en-US" altLang="zh-CN" b="1" smtClean="0"/>
              <a:t>DFD</a:t>
            </a:r>
            <a:r>
              <a:rPr lang="zh-CN" altLang="en-US" b="1" smtClean="0"/>
              <a:t>中，整个系统被看成是一个加工。</a:t>
            </a:r>
            <a:endParaRPr lang="en-US" altLang="zh-CN" b="1" smtClean="0"/>
          </a:p>
          <a:p>
            <a:r>
              <a:rPr lang="zh-CN" altLang="en-US" b="1" smtClean="0"/>
              <a:t>数据的源点和终点是学生和书库保管员。</a:t>
            </a:r>
            <a:endParaRPr lang="en-GB" altLang="en-US" b="1" smtClean="0"/>
          </a:p>
        </p:txBody>
      </p:sp>
      <p:sp>
        <p:nvSpPr>
          <p:cNvPr id="96260"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9603DB98-C787-4D2E-A29A-EDBB8D9B2B27}" type="slidenum">
              <a:rPr kumimoji="0" lang="en-US" altLang="zh-CN" sz="1400" smtClean="0"/>
              <a:pPr eaLnBrk="1" hangingPunct="1">
                <a:spcBef>
                  <a:spcPct val="0"/>
                </a:spcBef>
                <a:buClrTx/>
                <a:buSzTx/>
                <a:buFontTx/>
                <a:buNone/>
              </a:pPr>
              <a:t>97</a:t>
            </a:fld>
            <a:endParaRPr kumimoji="0" lang="en-US" altLang="zh-CN" sz="1400" smtClean="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933825"/>
            <a:ext cx="7092950" cy="251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fade">
                                      <p:cBhvr>
                                        <p:cTn id="7" dur="1000"/>
                                        <p:tgtEl>
                                          <p:spTgt spid="107522"/>
                                        </p:tgtEl>
                                      </p:cBhvr>
                                    </p:animEffect>
                                    <p:anim calcmode="lin" valueType="num">
                                      <p:cBhvr>
                                        <p:cTn id="8" dur="1000" fill="hold"/>
                                        <p:tgtEl>
                                          <p:spTgt spid="107522"/>
                                        </p:tgtEl>
                                        <p:attrNameLst>
                                          <p:attrName>ppt_x</p:attrName>
                                        </p:attrNameLst>
                                      </p:cBhvr>
                                      <p:tavLst>
                                        <p:tav tm="0">
                                          <p:val>
                                            <p:strVal val="#ppt_x"/>
                                          </p:val>
                                        </p:tav>
                                        <p:tav tm="100000">
                                          <p:val>
                                            <p:strVal val="#ppt_x"/>
                                          </p:val>
                                        </p:tav>
                                      </p:tavLst>
                                    </p:anim>
                                    <p:anim calcmode="lin" valueType="num">
                                      <p:cBhvr>
                                        <p:cTn id="9" dur="1000" fill="hold"/>
                                        <p:tgtEl>
                                          <p:spTgt spid="1075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4"/>
          <p:cNvSpPr>
            <a:spLocks noGrp="1"/>
          </p:cNvSpPr>
          <p:nvPr>
            <p:ph type="title"/>
          </p:nvPr>
        </p:nvSpPr>
        <p:spPr/>
        <p:txBody>
          <a:bodyPr/>
          <a:lstStyle/>
          <a:p>
            <a:r>
              <a:rPr lang="zh-CN" altLang="en-US" b="1" smtClean="0"/>
              <a:t>第二层</a:t>
            </a:r>
            <a:r>
              <a:rPr lang="en-US" altLang="zh-CN" b="1" smtClean="0"/>
              <a:t>DFD</a:t>
            </a:r>
            <a:endParaRPr lang="zh-CN" altLang="en-US" b="1" smtClean="0"/>
          </a:p>
        </p:txBody>
      </p:sp>
      <p:sp>
        <p:nvSpPr>
          <p:cNvPr id="97283" name="Content Placeholder 1"/>
          <p:cNvSpPr>
            <a:spLocks noGrp="1"/>
          </p:cNvSpPr>
          <p:nvPr>
            <p:ph idx="1"/>
          </p:nvPr>
        </p:nvSpPr>
        <p:spPr/>
        <p:txBody>
          <a:bodyPr/>
          <a:lstStyle/>
          <a:p>
            <a:r>
              <a:rPr lang="zh-CN" altLang="en-US" sz="2800" b="1" smtClean="0"/>
              <a:t>在第二层</a:t>
            </a:r>
            <a:r>
              <a:rPr lang="en-US" altLang="zh-CN" sz="2800" b="1" smtClean="0"/>
              <a:t>DFD</a:t>
            </a:r>
            <a:r>
              <a:rPr lang="zh-CN" altLang="en-US" sz="2800" b="1" smtClean="0"/>
              <a:t>中，购销系统被细化为</a:t>
            </a:r>
            <a:r>
              <a:rPr lang="en-US" altLang="zh-CN" sz="2800" b="1" smtClean="0"/>
              <a:t>2</a:t>
            </a:r>
            <a:r>
              <a:rPr lang="zh-CN" altLang="en-US" sz="2800" b="1" smtClean="0"/>
              <a:t>个子系统，销售子系统和采购子系统。</a:t>
            </a:r>
            <a:endParaRPr lang="en-US" altLang="zh-CN" sz="2800" b="1" smtClean="0"/>
          </a:p>
          <a:p>
            <a:r>
              <a:rPr lang="zh-CN" altLang="en-US" sz="2800" b="1" smtClean="0"/>
              <a:t>销售和采购之间存在</a:t>
            </a:r>
            <a:r>
              <a:rPr lang="en-US" altLang="zh-CN" sz="2800" b="1" smtClean="0"/>
              <a:t>2</a:t>
            </a:r>
            <a:r>
              <a:rPr lang="zh-CN" altLang="en-US" sz="2800" b="1" smtClean="0"/>
              <a:t>项数据联系。</a:t>
            </a:r>
            <a:endParaRPr lang="en-US" altLang="zh-CN" sz="2800" b="1" smtClean="0"/>
          </a:p>
          <a:p>
            <a:endParaRPr lang="en-GB" altLang="en-US" sz="2800" b="1" smtClean="0"/>
          </a:p>
        </p:txBody>
      </p:sp>
      <p:sp>
        <p:nvSpPr>
          <p:cNvPr id="97284"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208DCE1-E68A-4580-BEE1-ABE42F4C704B}" type="slidenum">
              <a:rPr kumimoji="0" lang="en-US" altLang="zh-CN" sz="1400" smtClean="0"/>
              <a:pPr eaLnBrk="1" hangingPunct="1">
                <a:spcBef>
                  <a:spcPct val="0"/>
                </a:spcBef>
                <a:buClrTx/>
                <a:buSzTx/>
                <a:buFontTx/>
                <a:buNone/>
              </a:pPr>
              <a:t>98</a:t>
            </a:fld>
            <a:endParaRPr kumimoji="0" lang="en-US" altLang="zh-CN" sz="1400" smtClean="0"/>
          </a:p>
        </p:txBody>
      </p:sp>
      <p:pic>
        <p:nvPicPr>
          <p:cNvPr id="1085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76700"/>
            <a:ext cx="7440612" cy="2633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a:spLocks noChangeArrowheads="1"/>
          </p:cNvSpPr>
          <p:nvPr/>
        </p:nvSpPr>
        <p:spPr bwMode="auto">
          <a:xfrm>
            <a:off x="2771775" y="3933825"/>
            <a:ext cx="3671888" cy="2852738"/>
          </a:xfrm>
          <a:prstGeom prst="rect">
            <a:avLst/>
          </a:prstGeom>
          <a:noFill/>
          <a:ln w="3810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en-GB"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barn(inVertical)">
                                      <p:cBhvr>
                                        <p:cTn id="7" dur="500"/>
                                        <p:tgtEl>
                                          <p:spTgt spid="108547"/>
                                        </p:tgtEl>
                                      </p:cBhvr>
                                    </p:animEffect>
                                  </p:childTnLst>
                                </p:cTn>
                              </p:par>
                            </p:childTnLst>
                          </p:cTn>
                        </p:par>
                        <p:par>
                          <p:cTn id="8" fill="hold" nodeType="afterGroup">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r>
              <a:rPr lang="zh-CN" altLang="en-US" b="1" smtClean="0"/>
              <a:t>第三层</a:t>
            </a:r>
            <a:r>
              <a:rPr lang="en-US" altLang="zh-CN" b="1" smtClean="0"/>
              <a:t>DFD</a:t>
            </a:r>
            <a:br>
              <a:rPr lang="en-US" altLang="zh-CN" b="1" smtClean="0"/>
            </a:br>
            <a:r>
              <a:rPr lang="en-US" altLang="zh-CN" b="1" smtClean="0"/>
              <a:t>—</a:t>
            </a:r>
            <a:r>
              <a:rPr lang="zh-CN" altLang="en-US" b="1" smtClean="0"/>
              <a:t>销售</a:t>
            </a:r>
          </a:p>
        </p:txBody>
      </p:sp>
      <p:sp>
        <p:nvSpPr>
          <p:cNvPr id="98307" name="Slide Number Placeholder 3"/>
          <p:cNvSpPr>
            <a:spLocks noGrp="1"/>
          </p:cNvSpPr>
          <p:nvPr>
            <p:ph type="sldNum" sz="quarter" idx="12"/>
          </p:nvPr>
        </p:nvSpPr>
        <p:spPr>
          <a:noFill/>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fld id="{71BFD3F0-AEB5-4B15-BE9B-A56271F479DC}" type="slidenum">
              <a:rPr kumimoji="0" lang="en-US" altLang="zh-CN" sz="1400" smtClean="0"/>
              <a:pPr eaLnBrk="1" hangingPunct="1">
                <a:spcBef>
                  <a:spcPct val="0"/>
                </a:spcBef>
                <a:buClrTx/>
                <a:buSzTx/>
                <a:buFontTx/>
                <a:buNone/>
              </a:pPr>
              <a:t>99</a:t>
            </a:fld>
            <a:endParaRPr kumimoji="0" lang="en-US" altLang="zh-CN" sz="1400" smtClean="0"/>
          </a:p>
        </p:txBody>
      </p:sp>
      <p:pic>
        <p:nvPicPr>
          <p:cNvPr id="98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76475"/>
            <a:ext cx="7385050"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575" y="44450"/>
            <a:ext cx="463550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SimSun"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19372</TotalTime>
  <Words>8115</Words>
  <Application>Microsoft Office PowerPoint</Application>
  <PresentationFormat>全屏显示(4:3)</PresentationFormat>
  <Paragraphs>845</Paragraphs>
  <Slides>131</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131</vt:i4>
      </vt:variant>
    </vt:vector>
  </HeadingPairs>
  <TitlesOfParts>
    <vt:vector size="135" baseType="lpstr">
      <vt:lpstr>Blends</vt:lpstr>
      <vt:lpstr>Visio</vt:lpstr>
      <vt:lpstr>图片</vt:lpstr>
      <vt:lpstr>图像文档</vt:lpstr>
      <vt:lpstr>软件工程</vt:lpstr>
      <vt:lpstr>需求工程</vt:lpstr>
      <vt:lpstr>1. 需求定义</vt:lpstr>
      <vt:lpstr>软件需求重要性</vt:lpstr>
      <vt:lpstr>软件需求重要性</vt:lpstr>
      <vt:lpstr>需求层次</vt:lpstr>
      <vt:lpstr>需求层次</vt:lpstr>
      <vt:lpstr>需求层次</vt:lpstr>
      <vt:lpstr>PowerPoint 演示文稿</vt:lpstr>
      <vt:lpstr>课堂测验3</vt:lpstr>
      <vt:lpstr>软件需求</vt:lpstr>
      <vt:lpstr>功能需求 (Functional requirements)</vt:lpstr>
      <vt:lpstr>非功能需求 (Non-functional requirements)</vt:lpstr>
      <vt:lpstr>PowerPoint 演示文稿</vt:lpstr>
      <vt:lpstr>领域需求 (Domain requirements)</vt:lpstr>
      <vt:lpstr>例：图书馆系统</vt:lpstr>
      <vt:lpstr>功能需求</vt:lpstr>
      <vt:lpstr>非功能需求</vt:lpstr>
      <vt:lpstr>领域需求</vt:lpstr>
      <vt:lpstr>2. 需求工程</vt:lpstr>
      <vt:lpstr>PowerPoint 演示文稿</vt:lpstr>
      <vt:lpstr>PowerPoint 演示文稿</vt:lpstr>
      <vt:lpstr>PowerPoint 演示文稿</vt:lpstr>
      <vt:lpstr>PowerPoint 演示文稿</vt:lpstr>
      <vt:lpstr>2.1 需求获取</vt:lpstr>
      <vt:lpstr>需求开发过程</vt:lpstr>
      <vt:lpstr>需求获取技术</vt:lpstr>
      <vt:lpstr>非功能需求获取</vt:lpstr>
      <vt:lpstr>2.2 需求分析</vt:lpstr>
      <vt:lpstr>结构化分析 Structured Analysis (SA)</vt:lpstr>
      <vt:lpstr>结构化需求模型</vt:lpstr>
      <vt:lpstr>结构化需求模型</vt:lpstr>
      <vt:lpstr>面向对象分析 Object Oriented Analysis (OOA)</vt:lpstr>
      <vt:lpstr>面向对象需求模型</vt:lpstr>
      <vt:lpstr>面向对象需求模型</vt:lpstr>
      <vt:lpstr>编写需求文档</vt:lpstr>
      <vt:lpstr>编写需求文档</vt:lpstr>
      <vt:lpstr>课堂测验4</vt:lpstr>
      <vt:lpstr>需求文档</vt:lpstr>
      <vt:lpstr>用户需求说明书参考模板 </vt:lpstr>
      <vt:lpstr>软件需求规格说明书 (SRS) Software Requirements Specification</vt:lpstr>
      <vt:lpstr>软件需求规格说明书模板</vt:lpstr>
      <vt:lpstr>编写需求规格的原则</vt:lpstr>
      <vt:lpstr>2.3 需求验证</vt:lpstr>
      <vt:lpstr>需求验证内容</vt:lpstr>
      <vt:lpstr>需求验证方法</vt:lpstr>
      <vt:lpstr>需求验证方法</vt:lpstr>
      <vt:lpstr>2.4 需求管理</vt:lpstr>
      <vt:lpstr>需求管理</vt:lpstr>
      <vt:lpstr>小结</vt:lpstr>
      <vt:lpstr>3. 需求分析案例</vt:lpstr>
      <vt:lpstr>需求分析的实现步骤</vt:lpstr>
      <vt:lpstr>教材销售的需求分析过程</vt:lpstr>
      <vt:lpstr>教材销售的需求分析过程</vt:lpstr>
      <vt:lpstr>教材销售的需求分析过程</vt:lpstr>
      <vt:lpstr>教材销售的需求分析过程</vt:lpstr>
      <vt:lpstr>建立结构化需求模型</vt:lpstr>
      <vt:lpstr>数据流图（DFD）</vt:lpstr>
      <vt:lpstr>数据流图（DFD）</vt:lpstr>
      <vt:lpstr>数据流图（DFD）</vt:lpstr>
      <vt:lpstr>数据流图（DFD）</vt:lpstr>
      <vt:lpstr>教材销售的DFD</vt:lpstr>
      <vt:lpstr>数据字典(DD)</vt:lpstr>
      <vt:lpstr>数据字典(DD)</vt:lpstr>
      <vt:lpstr>数据字典(DD)</vt:lpstr>
      <vt:lpstr>数据字典(DD)</vt:lpstr>
      <vt:lpstr>数据字典(DD)</vt:lpstr>
      <vt:lpstr>数据字典(DD)</vt:lpstr>
      <vt:lpstr>数据字典(DD)</vt:lpstr>
      <vt:lpstr>数据字典(DD)</vt:lpstr>
      <vt:lpstr>数据字典(DD)</vt:lpstr>
      <vt:lpstr>加工说明(PSPEC)</vt:lpstr>
      <vt:lpstr>加工说明(PSPEC)</vt:lpstr>
      <vt:lpstr>加工说明(PSPEC)</vt:lpstr>
      <vt:lpstr>加工说明(PSPEC)</vt:lpstr>
      <vt:lpstr>加工说明(PSPEC)</vt:lpstr>
      <vt:lpstr>实体关系图(E-R)</vt:lpstr>
      <vt:lpstr>教材销售ER图</vt:lpstr>
      <vt:lpstr>某医院病房计算机管理中心</vt:lpstr>
      <vt:lpstr>实体关系图(E-R)</vt:lpstr>
      <vt:lpstr>实体关系图(E-R)</vt:lpstr>
      <vt:lpstr>控制流图(CFD)与控制说明(CSPEC)</vt:lpstr>
      <vt:lpstr>控制流图(CFD)与控制说明(CSPEC)</vt:lpstr>
      <vt:lpstr>显像管生产检测</vt:lpstr>
      <vt:lpstr>显像管生产检测</vt:lpstr>
      <vt:lpstr>显像管生产检测</vt:lpstr>
      <vt:lpstr>结构化分析方法</vt:lpstr>
      <vt:lpstr>结构化分析方法</vt:lpstr>
      <vt:lpstr>分层DFD图</vt:lpstr>
      <vt:lpstr>分层DFD图</vt:lpstr>
      <vt:lpstr>分层DFD图</vt:lpstr>
      <vt:lpstr>分层DFD图</vt:lpstr>
      <vt:lpstr>分层DFD图</vt:lpstr>
      <vt:lpstr>分层DFD图</vt:lpstr>
      <vt:lpstr>教材购销系统</vt:lpstr>
      <vt:lpstr>教材购销系统</vt:lpstr>
      <vt:lpstr>顶层DFD</vt:lpstr>
      <vt:lpstr>第二层DFD</vt:lpstr>
      <vt:lpstr>第三层DFD —销售</vt:lpstr>
      <vt:lpstr>第三层DFD —采购</vt:lpstr>
      <vt:lpstr>面向对象需求模型</vt:lpstr>
      <vt:lpstr>用例图</vt:lpstr>
      <vt:lpstr>用例之间的关系</vt:lpstr>
      <vt:lpstr>用例之间的关系</vt:lpstr>
      <vt:lpstr>用例之间的关系</vt:lpstr>
      <vt:lpstr>用例之间的关系</vt:lpstr>
      <vt:lpstr>面向对象的需求模型</vt:lpstr>
      <vt:lpstr>PowerPoint 演示文稿</vt:lpstr>
      <vt:lpstr>画用例图</vt:lpstr>
      <vt:lpstr>确认参与者</vt:lpstr>
      <vt:lpstr>PowerPoint 演示文稿</vt:lpstr>
      <vt:lpstr>确认参与者</vt:lpstr>
      <vt:lpstr>确定用例</vt:lpstr>
      <vt:lpstr>PowerPoint 演示文稿</vt:lpstr>
      <vt:lpstr>PowerPoint 演示文稿</vt:lpstr>
      <vt:lpstr>PowerPoint 演示文稿</vt:lpstr>
      <vt:lpstr>PowerPoint 演示文稿</vt:lpstr>
      <vt:lpstr>PowerPoint 演示文稿</vt:lpstr>
      <vt:lpstr>确定用例</vt:lpstr>
      <vt:lpstr>绘制和检查用例图</vt:lpstr>
      <vt:lpstr>绘制和检查用例图</vt:lpstr>
      <vt:lpstr>编写用例规约</vt:lpstr>
      <vt:lpstr>PowerPoint 演示文稿</vt:lpstr>
      <vt:lpstr>写用例规约—事件流</vt:lpstr>
      <vt:lpstr>编写补充规约</vt:lpstr>
      <vt:lpstr>PowerPoint 演示文稿</vt:lpstr>
      <vt:lpstr>编写术语表</vt:lpstr>
      <vt:lpstr>PowerPoint 演示文稿</vt:lpstr>
      <vt:lpstr>术语表</vt:lpstr>
      <vt:lpstr>术语表</vt:lpstr>
      <vt:lpstr>PowerPoint 演示文稿</vt:lpstr>
    </vt:vector>
  </TitlesOfParts>
  <Company>ecust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软件工程概论</dc:title>
  <dc:creator>chgu</dc:creator>
  <cp:lastModifiedBy>User</cp:lastModifiedBy>
  <cp:revision>291</cp:revision>
  <dcterms:created xsi:type="dcterms:W3CDTF">2002-02-24T00:46:34Z</dcterms:created>
  <dcterms:modified xsi:type="dcterms:W3CDTF">2018-09-06T12:15:12Z</dcterms:modified>
</cp:coreProperties>
</file>